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89" r:id="rId3"/>
    <p:sldId id="270" r:id="rId4"/>
    <p:sldId id="318" r:id="rId5"/>
    <p:sldId id="301" r:id="rId6"/>
    <p:sldId id="279" r:id="rId7"/>
    <p:sldId id="302" r:id="rId8"/>
    <p:sldId id="319" r:id="rId9"/>
    <p:sldId id="303" r:id="rId10"/>
    <p:sldId id="320" r:id="rId11"/>
    <p:sldId id="306" r:id="rId12"/>
    <p:sldId id="307" r:id="rId13"/>
    <p:sldId id="271" r:id="rId14"/>
    <p:sldId id="311" r:id="rId15"/>
    <p:sldId id="314" r:id="rId16"/>
    <p:sldId id="315" r:id="rId17"/>
    <p:sldId id="316" r:id="rId18"/>
    <p:sldId id="317" r:id="rId19"/>
    <p:sldId id="310" r:id="rId20"/>
    <p:sldId id="309" r:id="rId21"/>
    <p:sldId id="321" r:id="rId22"/>
    <p:sldId id="322" r:id="rId23"/>
    <p:sldId id="323" r:id="rId24"/>
    <p:sldId id="324" r:id="rId25"/>
    <p:sldId id="326" r:id="rId26"/>
    <p:sldId id="327" r:id="rId27"/>
    <p:sldId id="325" r:id="rId28"/>
    <p:sldId id="281" r:id="rId29"/>
    <p:sldId id="295" r:id="rId30"/>
  </p:sldIdLst>
  <p:sldSz cx="9144000" cy="5143500" type="screen16x9"/>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EBD4"/>
    <a:srgbClr val="7FF1E3"/>
    <a:srgbClr val="00CC99"/>
    <a:srgbClr val="ACF6ED"/>
    <a:srgbClr val="95F9F7"/>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0059" autoAdjust="0"/>
  </p:normalViewPr>
  <p:slideViewPr>
    <p:cSldViewPr>
      <p:cViewPr varScale="1">
        <p:scale>
          <a:sx n="110" d="100"/>
          <a:sy n="110" d="100"/>
        </p:scale>
        <p:origin x="1812" y="102"/>
      </p:cViewPr>
      <p:guideLst>
        <p:guide orient="horz" pos="1620"/>
        <p:guide pos="2880"/>
      </p:guideLst>
    </p:cSldViewPr>
  </p:slideViewPr>
  <p:notesTextViewPr>
    <p:cViewPr>
      <p:scale>
        <a:sx n="1" d="1"/>
        <a:sy n="1" d="1"/>
      </p:scale>
      <p:origin x="0" y="0"/>
    </p:cViewPr>
  </p:notesTextViewPr>
  <p:sorterViewPr>
    <p:cViewPr>
      <p:scale>
        <a:sx n="125" d="100"/>
        <a:sy n="125" d="100"/>
      </p:scale>
      <p:origin x="0" y="54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09158-F72F-4B5B-BFB7-8CB07ADAD262}" type="datetimeFigureOut">
              <a:rPr lang="zh-CN" altLang="en-US" smtClean="0"/>
              <a:t>2018/6/19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E9EE43-DC1A-4170-8A72-0F755D8E5D87}" type="slidenum">
              <a:rPr lang="zh-CN" altLang="en-US" smtClean="0"/>
              <a:t>‹#›</a:t>
            </a:fld>
            <a:endParaRPr lang="zh-CN" altLang="en-US"/>
          </a:p>
        </p:txBody>
      </p:sp>
    </p:spTree>
    <p:extLst>
      <p:ext uri="{BB962C8B-B14F-4D97-AF65-F5344CB8AC3E}">
        <p14:creationId xmlns:p14="http://schemas.microsoft.com/office/powerpoint/2010/main" val="2216059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jikexueyuanwiki/tensorflow-zh/blob/master/SOURCE/api_docs/python/client.md#Session.ru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1</a:t>
            </a:fld>
            <a:endParaRPr lang="zh-CN" altLang="en-US"/>
          </a:p>
        </p:txBody>
      </p:sp>
    </p:spTree>
    <p:extLst>
      <p:ext uri="{BB962C8B-B14F-4D97-AF65-F5344CB8AC3E}">
        <p14:creationId xmlns:p14="http://schemas.microsoft.com/office/powerpoint/2010/main" val="2560378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10</a:t>
            </a:fld>
            <a:endParaRPr lang="zh-CN" altLang="en-US"/>
          </a:p>
        </p:txBody>
      </p:sp>
    </p:spTree>
    <p:extLst>
      <p:ext uri="{BB962C8B-B14F-4D97-AF65-F5344CB8AC3E}">
        <p14:creationId xmlns:p14="http://schemas.microsoft.com/office/powerpoint/2010/main" val="52471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通过池化层的下采样， 降低特征维度，改善过拟合的问题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11</a:t>
            </a:fld>
            <a:endParaRPr lang="zh-CN" altLang="en-US"/>
          </a:p>
        </p:txBody>
      </p:sp>
    </p:spTree>
    <p:extLst>
      <p:ext uri="{BB962C8B-B14F-4D97-AF65-F5344CB8AC3E}">
        <p14:creationId xmlns:p14="http://schemas.microsoft.com/office/powerpoint/2010/main" val="330228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12</a:t>
            </a:fld>
            <a:endParaRPr lang="zh-CN" altLang="en-US"/>
          </a:p>
        </p:txBody>
      </p:sp>
    </p:spTree>
    <p:extLst>
      <p:ext uri="{BB962C8B-B14F-4D97-AF65-F5344CB8AC3E}">
        <p14:creationId xmlns:p14="http://schemas.microsoft.com/office/powerpoint/2010/main" val="2472557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首先给出一个损失函数，优化损失函数，采用的是梯度下降法，每一轮迭代都是在梯度方向上进行更新，步骤就主要分为以下三步，</a:t>
            </a:r>
            <a:endParaRPr lang="en-US" altLang="zh-CN" dirty="0"/>
          </a:p>
          <a:p>
            <a:r>
              <a:rPr lang="zh-CN" altLang="en-US" dirty="0"/>
              <a:t>正向传播就是从输入一步步求得每层的输出</a:t>
            </a:r>
            <a:r>
              <a:rPr lang="en-US" altLang="zh-CN" dirty="0"/>
              <a:t>X</a:t>
            </a:r>
            <a:r>
              <a:rPr lang="zh-CN" altLang="en-US" dirty="0"/>
              <a:t>，反向传播就是从输出反向求得每层的误差梯度</a:t>
            </a:r>
            <a:r>
              <a:rPr lang="en-US" altLang="zh-CN" dirty="0"/>
              <a:t>d,  </a:t>
            </a:r>
            <a:r>
              <a:rPr lang="zh-CN" altLang="en-US" dirty="0"/>
              <a:t>这样每次更新</a:t>
            </a:r>
            <a:r>
              <a:rPr lang="en-US" altLang="zh-CN" dirty="0"/>
              <a:t>w</a:t>
            </a:r>
            <a:r>
              <a:rPr lang="zh-CN" altLang="en-US" dirty="0"/>
              <a:t>值时可以直接带入，而不用每次都使用链式法则对每个权值求导，避免了冗余</a:t>
            </a:r>
          </a:p>
        </p:txBody>
      </p:sp>
      <p:sp>
        <p:nvSpPr>
          <p:cNvPr id="4" name="灯片编号占位符 3"/>
          <p:cNvSpPr>
            <a:spLocks noGrp="1"/>
          </p:cNvSpPr>
          <p:nvPr>
            <p:ph type="sldNum" sz="quarter" idx="10"/>
          </p:nvPr>
        </p:nvSpPr>
        <p:spPr/>
        <p:txBody>
          <a:bodyPr/>
          <a:lstStyle/>
          <a:p>
            <a:fld id="{7EE9EE43-DC1A-4170-8A72-0F755D8E5D87}" type="slidenum">
              <a:rPr lang="zh-CN" altLang="en-US" smtClean="0"/>
              <a:t>13</a:t>
            </a:fld>
            <a:endParaRPr lang="zh-CN" altLang="en-US"/>
          </a:p>
        </p:txBody>
      </p:sp>
    </p:spTree>
    <p:extLst>
      <p:ext uri="{BB962C8B-B14F-4D97-AF65-F5344CB8AC3E}">
        <p14:creationId xmlns:p14="http://schemas.microsoft.com/office/powerpoint/2010/main" val="92556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E9EE43-DC1A-4170-8A72-0F755D8E5D87}" type="slidenum">
              <a:rPr lang="zh-CN" altLang="en-US" smtClean="0"/>
              <a:t>14</a:t>
            </a:fld>
            <a:endParaRPr lang="zh-CN" altLang="en-US"/>
          </a:p>
        </p:txBody>
      </p:sp>
    </p:spTree>
    <p:extLst>
      <p:ext uri="{BB962C8B-B14F-4D97-AF65-F5344CB8AC3E}">
        <p14:creationId xmlns:p14="http://schemas.microsoft.com/office/powerpoint/2010/main" val="204173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15</a:t>
            </a:fld>
            <a:endParaRPr lang="zh-CN" altLang="en-US"/>
          </a:p>
        </p:txBody>
      </p:sp>
    </p:spTree>
    <p:extLst>
      <p:ext uri="{BB962C8B-B14F-4D97-AF65-F5344CB8AC3E}">
        <p14:creationId xmlns:p14="http://schemas.microsoft.com/office/powerpoint/2010/main" val="174132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E9EE43-DC1A-4170-8A72-0F755D8E5D87}" type="slidenum">
              <a:rPr lang="zh-CN" altLang="en-US" smtClean="0"/>
              <a:t>16</a:t>
            </a:fld>
            <a:endParaRPr lang="zh-CN" altLang="en-US"/>
          </a:p>
        </p:txBody>
      </p:sp>
    </p:spTree>
    <p:extLst>
      <p:ext uri="{BB962C8B-B14F-4D97-AF65-F5344CB8AC3E}">
        <p14:creationId xmlns:p14="http://schemas.microsoft.com/office/powerpoint/2010/main" val="1582275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17</a:t>
            </a:fld>
            <a:endParaRPr lang="zh-CN" altLang="en-US"/>
          </a:p>
        </p:txBody>
      </p:sp>
    </p:spTree>
    <p:extLst>
      <p:ext uri="{BB962C8B-B14F-4D97-AF65-F5344CB8AC3E}">
        <p14:creationId xmlns:p14="http://schemas.microsoft.com/office/powerpoint/2010/main" val="4013010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E9EE43-DC1A-4170-8A72-0F755D8E5D87}" type="slidenum">
              <a:rPr lang="zh-CN" altLang="en-US" smtClean="0"/>
              <a:t>18</a:t>
            </a:fld>
            <a:endParaRPr lang="zh-CN" altLang="en-US"/>
          </a:p>
        </p:txBody>
      </p:sp>
    </p:spTree>
    <p:extLst>
      <p:ext uri="{BB962C8B-B14F-4D97-AF65-F5344CB8AC3E}">
        <p14:creationId xmlns:p14="http://schemas.microsoft.com/office/powerpoint/2010/main" val="3576500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降低特征维度，改善过拟合的问题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19</a:t>
            </a:fld>
            <a:endParaRPr lang="zh-CN" altLang="en-US"/>
          </a:p>
        </p:txBody>
      </p:sp>
    </p:spTree>
    <p:extLst>
      <p:ext uri="{BB962C8B-B14F-4D97-AF65-F5344CB8AC3E}">
        <p14:creationId xmlns:p14="http://schemas.microsoft.com/office/powerpoint/2010/main" val="360901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2</a:t>
            </a:fld>
            <a:endParaRPr lang="zh-CN" altLang="en-US"/>
          </a:p>
        </p:txBody>
      </p:sp>
    </p:spTree>
    <p:extLst>
      <p:ext uri="{BB962C8B-B14F-4D97-AF65-F5344CB8AC3E}">
        <p14:creationId xmlns:p14="http://schemas.microsoft.com/office/powerpoint/2010/main" val="2857317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层的误差会平均的传到上一层区块对应的各个神经元中，关于全连接层的训练的话，因为是全连接的，就是上一层的每个神经元乘以对应的权重相加传到下一层，所以求误差的话就是一个反向传播的正常过程，就求一下导就好了，就没把它列出来。</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20</a:t>
            </a:fld>
            <a:endParaRPr lang="zh-CN" altLang="en-US"/>
          </a:p>
        </p:txBody>
      </p:sp>
    </p:spTree>
    <p:extLst>
      <p:ext uri="{BB962C8B-B14F-4D97-AF65-F5344CB8AC3E}">
        <p14:creationId xmlns:p14="http://schemas.microsoft.com/office/powerpoint/2010/main" val="3400839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sz="1200" b="0" i="0" kern="1200" dirty="0">
                <a:solidFill>
                  <a:schemeClr val="tx1"/>
                </a:solidFill>
                <a:effectLst/>
                <a:latin typeface="+mn-lt"/>
                <a:ea typeface="+mn-ea"/>
                <a:cs typeface="+mn-cs"/>
              </a:rPr>
              <a:t>用</a:t>
            </a:r>
            <a:r>
              <a:rPr lang="en-US" altLang="zh-CN" sz="1200" b="0" i="0" kern="1200" dirty="0" err="1">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构建一个</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模型来对</a:t>
            </a:r>
            <a:r>
              <a:rPr lang="en-US" altLang="zh-CN" sz="1200" b="0" i="0" kern="1200" dirty="0">
                <a:solidFill>
                  <a:schemeClr val="tx1"/>
                </a:solidFill>
                <a:effectLst/>
                <a:latin typeface="+mn-lt"/>
                <a:ea typeface="+mn-ea"/>
                <a:cs typeface="+mn-cs"/>
              </a:rPr>
              <a:t>MNIST</a:t>
            </a:r>
            <a:r>
              <a:rPr lang="zh-CN" altLang="en-US" sz="1200" b="0" i="0" kern="1200" dirty="0">
                <a:solidFill>
                  <a:schemeClr val="tx1"/>
                </a:solidFill>
                <a:effectLst/>
                <a:latin typeface="+mn-lt"/>
                <a:ea typeface="+mn-ea"/>
                <a:cs typeface="+mn-cs"/>
              </a:rPr>
              <a:t>数据集中的数字手写体进行识别</a:t>
            </a:r>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21</a:t>
            </a:fld>
            <a:endParaRPr lang="zh-CN" altLang="en-US"/>
          </a:p>
        </p:txBody>
      </p:sp>
    </p:spTree>
    <p:extLst>
      <p:ext uri="{BB962C8B-B14F-4D97-AF65-F5344CB8AC3E}">
        <p14:creationId xmlns:p14="http://schemas.microsoft.com/office/powerpoint/2010/main" val="3170569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22</a:t>
            </a:fld>
            <a:endParaRPr lang="zh-CN" altLang="en-US"/>
          </a:p>
        </p:txBody>
      </p:sp>
    </p:spTree>
    <p:extLst>
      <p:ext uri="{BB962C8B-B14F-4D97-AF65-F5344CB8AC3E}">
        <p14:creationId xmlns:p14="http://schemas.microsoft.com/office/powerpoint/2010/main" val="1555461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为了建立模型，需要创建一些权值和偏置，因为这些都是变量要用</a:t>
            </a:r>
            <a:r>
              <a:rPr lang="en-US" altLang="zh-CN" sz="1200" b="0" i="0" kern="1200" dirty="0">
                <a:solidFill>
                  <a:schemeClr val="tx1"/>
                </a:solidFill>
                <a:effectLst/>
                <a:latin typeface="+mn-lt"/>
                <a:ea typeface="+mn-ea"/>
                <a:cs typeface="+mn-cs"/>
              </a:rPr>
              <a:t>Variable</a:t>
            </a:r>
            <a:r>
              <a:rPr lang="zh-CN" altLang="en-US" sz="1200" b="0" i="0" kern="1200" dirty="0">
                <a:solidFill>
                  <a:schemeClr val="tx1"/>
                </a:solidFill>
                <a:effectLst/>
                <a:latin typeface="+mn-lt"/>
                <a:ea typeface="+mn-ea"/>
                <a:cs typeface="+mn-cs"/>
              </a:rPr>
              <a:t>来保持状态信息。</a:t>
            </a:r>
            <a:r>
              <a:rPr lang="en-US" altLang="zh-CN" dirty="0" err="1"/>
              <a:t>tf.truncated_normal</a:t>
            </a:r>
            <a:r>
              <a:rPr lang="en-US" altLang="zh-CN" dirty="0"/>
              <a:t>()</a:t>
            </a:r>
            <a:r>
              <a:rPr lang="zh-CN" altLang="en-US" dirty="0"/>
              <a:t>，从一个正态分布片段中输出随机数值，指定了输出的张量的形状，和正态分布的标准差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nn.conv2d</a:t>
            </a:r>
            <a:r>
              <a:rPr lang="zh-CN" altLang="en-US" dirty="0"/>
              <a:t>是一个二维卷积函数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使用的时</a:t>
            </a:r>
            <a:r>
              <a:rPr lang="en-US" altLang="zh-CN" dirty="0"/>
              <a:t>SAME</a:t>
            </a:r>
            <a:r>
              <a:rPr lang="zh-CN" altLang="en-US" dirty="0"/>
              <a:t>的填充方法，使得输入数据经过卷积运算之后维度不变，能获取输入数据边缘的信息。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池化操作是在</a:t>
            </a:r>
            <a:r>
              <a:rPr lang="en-US" altLang="zh-CN" dirty="0"/>
              <a:t>2</a:t>
            </a:r>
            <a:r>
              <a:rPr lang="zh-CN" altLang="en-US" dirty="0"/>
              <a:t>*</a:t>
            </a:r>
            <a:r>
              <a:rPr lang="en-US" altLang="zh-CN" dirty="0"/>
              <a:t>2</a:t>
            </a:r>
            <a:r>
              <a:rPr lang="zh-CN" altLang="en-US" dirty="0"/>
              <a:t>的窗口内采用最大池化技术，窗口大小为</a:t>
            </a:r>
            <a:r>
              <a:rPr lang="en-US" altLang="zh-CN" dirty="0"/>
              <a:t>2</a:t>
            </a:r>
            <a:r>
              <a:rPr lang="zh-CN" altLang="en-US" dirty="0"/>
              <a:t>*</a:t>
            </a:r>
            <a:r>
              <a:rPr lang="en-US" altLang="zh-CN" dirty="0"/>
              <a:t>2</a:t>
            </a:r>
            <a:r>
              <a:rPr lang="zh-CN" altLang="en-US" dirty="0"/>
              <a:t>，因此</a:t>
            </a:r>
            <a:r>
              <a:rPr lang="en-US" altLang="zh-CN" dirty="0" err="1"/>
              <a:t>ksize</a:t>
            </a:r>
            <a:r>
              <a:rPr lang="en-US" altLang="zh-CN" dirty="0"/>
              <a:t>……</a:t>
            </a:r>
            <a:r>
              <a:rPr lang="zh-CN" altLang="en-US" dirty="0"/>
              <a:t>，步长为</a:t>
            </a:r>
            <a:r>
              <a:rPr lang="en-US" altLang="zh-CN" dirty="0"/>
              <a:t>……</a:t>
            </a:r>
          </a:p>
          <a:p>
            <a:endParaRPr lang="en-US" altLang="zh-CN"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23</a:t>
            </a:fld>
            <a:endParaRPr lang="zh-CN" altLang="en-US"/>
          </a:p>
        </p:txBody>
      </p:sp>
    </p:spTree>
    <p:extLst>
      <p:ext uri="{BB962C8B-B14F-4D97-AF65-F5344CB8AC3E}">
        <p14:creationId xmlns:p14="http://schemas.microsoft.com/office/powerpoint/2010/main" val="3991145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调用刚才的函数，设定第一层卷积的权值和偏置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err="1">
                <a:solidFill>
                  <a:schemeClr val="tx1"/>
                </a:solidFill>
                <a:effectLst/>
                <a:latin typeface="+mn-lt"/>
                <a:ea typeface="+mn-ea"/>
                <a:cs typeface="+mn-cs"/>
              </a:rPr>
              <a:t>tf.placeholder</a:t>
            </a:r>
            <a:r>
              <a:rPr lang="zh-CN" altLang="en-US" sz="1200" b="1" i="0" kern="1200" baseline="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设置占位符存放数据，</a:t>
            </a:r>
            <a:r>
              <a:rPr lang="en-US" altLang="zh-CN" sz="1200" b="0" i="0" kern="1200" baseline="0" dirty="0">
                <a:solidFill>
                  <a:schemeClr val="tx1"/>
                </a:solidFill>
                <a:effectLst/>
                <a:latin typeface="+mn-lt"/>
                <a:ea typeface="+mn-ea"/>
                <a:cs typeface="+mn-cs"/>
              </a:rPr>
              <a:t>28</a:t>
            </a:r>
            <a:r>
              <a:rPr lang="zh-CN" altLang="en-US" sz="1200" b="0" i="0" kern="1200" baseline="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28=784</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的设计中，很多时候你并不知道一个</a:t>
            </a:r>
            <a:r>
              <a:rPr lang="en-US" altLang="zh-CN" sz="1200" b="0" i="0" kern="1200" dirty="0">
                <a:solidFill>
                  <a:schemeClr val="tx1"/>
                </a:solidFill>
                <a:effectLst/>
                <a:latin typeface="+mn-lt"/>
                <a:ea typeface="+mn-ea"/>
                <a:cs typeface="+mn-cs"/>
              </a:rPr>
              <a:t>op</a:t>
            </a:r>
            <a:r>
              <a:rPr lang="zh-CN" altLang="en-US" sz="1200" b="0" i="0" kern="1200" dirty="0">
                <a:solidFill>
                  <a:schemeClr val="tx1"/>
                </a:solidFill>
                <a:effectLst/>
                <a:latin typeface="+mn-lt"/>
                <a:ea typeface="+mn-ea"/>
                <a:cs typeface="+mn-cs"/>
              </a:rPr>
              <a:t>里面，数据究竟是是多少，但是你需要这个</a:t>
            </a:r>
            <a:r>
              <a:rPr lang="en-US" altLang="zh-CN" sz="1200" b="0" i="0" kern="1200" dirty="0">
                <a:solidFill>
                  <a:schemeClr val="tx1"/>
                </a:solidFill>
                <a:effectLst/>
                <a:latin typeface="+mn-lt"/>
                <a:ea typeface="+mn-ea"/>
                <a:cs typeface="+mn-cs"/>
              </a:rPr>
              <a:t>op</a:t>
            </a:r>
            <a:r>
              <a:rPr lang="zh-CN" altLang="en-US" sz="1200" b="0" i="0" kern="1200" dirty="0">
                <a:solidFill>
                  <a:schemeClr val="tx1"/>
                </a:solidFill>
                <a:effectLst/>
                <a:latin typeface="+mn-lt"/>
                <a:ea typeface="+mn-ea"/>
                <a:cs typeface="+mn-cs"/>
              </a:rPr>
              <a:t>摆在这里作为</a:t>
            </a:r>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的结构的一部分，数据会流向这里，按照规则运算，再流出去。</a:t>
            </a:r>
            <a:r>
              <a:rPr lang="en-US" altLang="zh-CN" sz="1200" b="0" i="0" kern="1200" dirty="0" err="1">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设计了一个叫做</a:t>
            </a:r>
            <a:r>
              <a:rPr lang="en-US" altLang="zh-CN" sz="1200" b="0" i="0" kern="1200" dirty="0">
                <a:solidFill>
                  <a:schemeClr val="tx1"/>
                </a:solidFill>
                <a:effectLst/>
                <a:latin typeface="+mn-lt"/>
                <a:ea typeface="+mn-ea"/>
                <a:cs typeface="+mn-cs"/>
              </a:rPr>
              <a:t>placeholder</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op</a:t>
            </a:r>
            <a:r>
              <a:rPr lang="zh-CN" altLang="en-US" sz="1200" b="0" i="0" kern="1200" dirty="0">
                <a:solidFill>
                  <a:schemeClr val="tx1"/>
                </a:solidFill>
                <a:effectLst/>
                <a:latin typeface="+mn-lt"/>
                <a:ea typeface="+mn-ea"/>
                <a:cs typeface="+mn-cs"/>
              </a:rPr>
              <a:t>来做这件事。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Shape</a:t>
            </a:r>
            <a:r>
              <a:rPr lang="zh-CN" altLang="en-US" sz="1200" b="0" i="0" kern="1200" dirty="0">
                <a:solidFill>
                  <a:schemeClr val="tx1"/>
                </a:solidFill>
                <a:effectLst/>
                <a:latin typeface="+mn-lt"/>
                <a:ea typeface="+mn-ea"/>
                <a:cs typeface="+mn-cs"/>
              </a:rPr>
              <a:t>要和前面卷积层的输入格式一致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为了使得网络有足够深度，我们重复堆积一些相同类型的层，第二层与第一层是一样的，只不过输入变成了上一层的输出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24</a:t>
            </a:fld>
            <a:endParaRPr lang="zh-CN" altLang="en-US"/>
          </a:p>
        </p:txBody>
      </p:sp>
    </p:spTree>
    <p:extLst>
      <p:ext uri="{BB962C8B-B14F-4D97-AF65-F5344CB8AC3E}">
        <p14:creationId xmlns:p14="http://schemas.microsoft.com/office/powerpoint/2010/main" val="1788884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Reshape</a:t>
            </a:r>
            <a:r>
              <a:rPr lang="zh-CN" altLang="en-US" dirty="0"/>
              <a:t>把输出的数据由</a:t>
            </a:r>
            <a:r>
              <a:rPr lang="en-US" altLang="zh-CN" dirty="0"/>
              <a:t>7</a:t>
            </a:r>
            <a:r>
              <a:rPr lang="zh-CN" altLang="en-US" dirty="0"/>
              <a:t>*</a:t>
            </a:r>
            <a:r>
              <a:rPr lang="en-US" altLang="zh-CN" dirty="0"/>
              <a:t>7</a:t>
            </a:r>
            <a:r>
              <a:rPr lang="zh-CN" altLang="en-US" dirty="0"/>
              <a:t>*</a:t>
            </a:r>
            <a:r>
              <a:rPr lang="en-US" altLang="zh-CN" dirty="0"/>
              <a:t>64</a:t>
            </a:r>
            <a:r>
              <a:rPr lang="zh-CN" altLang="en-US" dirty="0"/>
              <a:t>重新变成一个一维的数组，然后乘以对应权重</a:t>
            </a:r>
            <a:endParaRPr lang="en-US" altLang="zh-CN" dirty="0"/>
          </a:p>
          <a:p>
            <a:r>
              <a:rPr lang="zh-CN" altLang="en-US" sz="1200" b="0" i="0" kern="1200" dirty="0">
                <a:solidFill>
                  <a:schemeClr val="tx1"/>
                </a:solidFill>
                <a:effectLst/>
                <a:latin typeface="+mn-lt"/>
                <a:ea typeface="+mn-ea"/>
                <a:cs typeface="+mn-cs"/>
              </a:rPr>
              <a:t>为了减少过拟合程度，在输出层之前应用</a:t>
            </a:r>
            <a:r>
              <a:rPr lang="en-US" altLang="zh-CN" dirty="0"/>
              <a:t>dropout</a:t>
            </a:r>
            <a:r>
              <a:rPr lang="zh-CN" altLang="en-US" sz="1200" b="0" i="0" kern="1200" dirty="0">
                <a:solidFill>
                  <a:schemeClr val="tx1"/>
                </a:solidFill>
                <a:effectLst/>
                <a:latin typeface="+mn-lt"/>
                <a:ea typeface="+mn-ea"/>
                <a:cs typeface="+mn-cs"/>
              </a:rPr>
              <a:t>技术（即丢弃某些神经元的输出结果）。我们创建一个</a:t>
            </a:r>
            <a:r>
              <a:rPr lang="en-US" altLang="zh-CN" dirty="0"/>
              <a:t>placeholder</a:t>
            </a:r>
            <a:r>
              <a:rPr lang="zh-CN" altLang="en-US" dirty="0"/>
              <a:t>设置一个占位符来存放</a:t>
            </a:r>
            <a:r>
              <a:rPr lang="zh-CN" altLang="en-US" sz="1200" b="0" i="0" kern="1200" dirty="0">
                <a:solidFill>
                  <a:schemeClr val="tx1"/>
                </a:solidFill>
                <a:effectLst/>
                <a:latin typeface="+mn-lt"/>
                <a:ea typeface="+mn-ea"/>
                <a:cs typeface="+mn-cs"/>
              </a:rPr>
              <a:t>一个神经元的输出在</a:t>
            </a:r>
            <a:r>
              <a:rPr lang="en-US" altLang="zh-CN" dirty="0"/>
              <a:t>dropout</a:t>
            </a:r>
            <a:r>
              <a:rPr lang="zh-CN" altLang="en-US" sz="1200" b="0" i="0" kern="1200" dirty="0">
                <a:solidFill>
                  <a:schemeClr val="tx1"/>
                </a:solidFill>
                <a:effectLst/>
                <a:latin typeface="+mn-lt"/>
                <a:ea typeface="+mn-ea"/>
                <a:cs typeface="+mn-cs"/>
              </a:rPr>
              <a:t>时不被丢弃的概率。</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就是：</a:t>
            </a:r>
            <a:r>
              <a:rPr lang="zh-CN" altLang="en-US" sz="1200" b="1" i="0" kern="1200" dirty="0">
                <a:solidFill>
                  <a:schemeClr val="tx1"/>
                </a:solidFill>
                <a:effectLst/>
                <a:latin typeface="+mn-lt"/>
                <a:ea typeface="+mn-ea"/>
                <a:cs typeface="+mn-cs"/>
              </a:rPr>
              <a:t>使输入</a:t>
            </a:r>
            <a:r>
              <a:rPr lang="en-US" altLang="zh-CN" sz="1200" b="1" i="0" kern="1200" dirty="0">
                <a:solidFill>
                  <a:schemeClr val="tx1"/>
                </a:solidFill>
                <a:effectLst/>
                <a:latin typeface="+mn-lt"/>
                <a:ea typeface="+mn-ea"/>
                <a:cs typeface="+mn-cs"/>
              </a:rPr>
              <a:t>tensor</a:t>
            </a:r>
            <a:r>
              <a:rPr lang="zh-CN" altLang="en-US" sz="1200" b="1" i="0" kern="1200" dirty="0">
                <a:solidFill>
                  <a:schemeClr val="tx1"/>
                </a:solidFill>
                <a:effectLst/>
                <a:latin typeface="+mn-lt"/>
                <a:ea typeface="+mn-ea"/>
                <a:cs typeface="+mn-cs"/>
              </a:rPr>
              <a:t>中某些元素变为</a:t>
            </a:r>
            <a:r>
              <a:rPr lang="en-US" altLang="zh-CN" sz="1200" b="1" i="0" kern="1200" dirty="0">
                <a:solidFill>
                  <a:schemeClr val="tx1"/>
                </a:solidFill>
                <a:effectLst/>
                <a:latin typeface="+mn-lt"/>
                <a:ea typeface="+mn-ea"/>
                <a:cs typeface="+mn-cs"/>
              </a:rPr>
              <a:t>0</a:t>
            </a:r>
            <a:r>
              <a:rPr lang="zh-CN" altLang="en-US" sz="1200" b="1" i="0" kern="1200" dirty="0">
                <a:solidFill>
                  <a:schemeClr val="tx1"/>
                </a:solidFill>
                <a:effectLst/>
                <a:latin typeface="+mn-lt"/>
                <a:ea typeface="+mn-ea"/>
                <a:cs typeface="+mn-cs"/>
              </a:rPr>
              <a:t>，其它没变</a:t>
            </a:r>
            <a:r>
              <a:rPr lang="en-US" altLang="zh-CN" sz="1200" b="1" i="0" kern="1200" dirty="0">
                <a:solidFill>
                  <a:schemeClr val="tx1"/>
                </a:solidFill>
                <a:effectLst/>
                <a:latin typeface="+mn-lt"/>
                <a:ea typeface="+mn-ea"/>
                <a:cs typeface="+mn-cs"/>
              </a:rPr>
              <a:t>0</a:t>
            </a:r>
            <a:r>
              <a:rPr lang="zh-CN" altLang="en-US" sz="1200" b="1" i="0" kern="1200" dirty="0">
                <a:solidFill>
                  <a:schemeClr val="tx1"/>
                </a:solidFill>
                <a:effectLst/>
                <a:latin typeface="+mn-lt"/>
                <a:ea typeface="+mn-ea"/>
                <a:cs typeface="+mn-cs"/>
              </a:rPr>
              <a:t>的元素变为原来的</a:t>
            </a:r>
            <a:r>
              <a:rPr lang="en-US" altLang="zh-CN" sz="1200" b="1" i="0" kern="1200" dirty="0">
                <a:solidFill>
                  <a:schemeClr val="tx1"/>
                </a:solidFill>
                <a:effectLst/>
                <a:latin typeface="+mn-lt"/>
                <a:ea typeface="+mn-ea"/>
                <a:cs typeface="+mn-cs"/>
              </a:rPr>
              <a:t>1/</a:t>
            </a:r>
            <a:r>
              <a:rPr lang="en-US" altLang="zh-CN" sz="1200" b="1" i="0" kern="1200" dirty="0" err="1">
                <a:solidFill>
                  <a:schemeClr val="tx1"/>
                </a:solidFill>
                <a:effectLst/>
                <a:latin typeface="+mn-lt"/>
                <a:ea typeface="+mn-ea"/>
                <a:cs typeface="+mn-cs"/>
              </a:rPr>
              <a:t>keep_prob</a:t>
            </a:r>
            <a:r>
              <a:rPr lang="zh-CN" altLang="en-US" sz="1200" b="1" i="0" kern="1200" dirty="0">
                <a:solidFill>
                  <a:schemeClr val="tx1"/>
                </a:solidFill>
                <a:effectLst/>
                <a:latin typeface="+mn-lt"/>
                <a:ea typeface="+mn-ea"/>
                <a:cs typeface="+mn-cs"/>
              </a:rPr>
              <a:t>大小</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要把</a:t>
            </a:r>
            <a:r>
              <a:rPr lang="en-US" altLang="zh-CN" sz="1200" b="0" i="0" kern="1200" dirty="0">
                <a:solidFill>
                  <a:schemeClr val="tx1"/>
                </a:solidFill>
                <a:effectLst/>
                <a:latin typeface="+mn-lt"/>
                <a:ea typeface="+mn-ea"/>
                <a:cs typeface="+mn-cs"/>
              </a:rPr>
              <a:t>1024</a:t>
            </a:r>
            <a:r>
              <a:rPr lang="zh-CN" altLang="en-US" sz="1200" b="0" i="0" kern="1200" dirty="0">
                <a:solidFill>
                  <a:schemeClr val="tx1"/>
                </a:solidFill>
                <a:effectLst/>
                <a:latin typeface="+mn-lt"/>
                <a:ea typeface="+mn-ea"/>
                <a:cs typeface="+mn-cs"/>
              </a:rPr>
              <a:t>个神经元的结果映射到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个输出中，经过一个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函数得到输出结果，结果就是对应着</a:t>
            </a:r>
            <a:r>
              <a:rPr lang="en-US" altLang="zh-CN" sz="1200" b="0" i="0" kern="1200" dirty="0">
                <a:solidFill>
                  <a:schemeClr val="tx1"/>
                </a:solidFill>
                <a:effectLst/>
                <a:latin typeface="+mn-lt"/>
                <a:ea typeface="+mn-ea"/>
                <a:cs typeface="+mn-cs"/>
              </a:rPr>
              <a:t>0-9</a:t>
            </a:r>
            <a:r>
              <a:rPr lang="zh-CN" altLang="en-US" sz="1200" b="0" i="0" kern="1200" dirty="0">
                <a:solidFill>
                  <a:schemeClr val="tx1"/>
                </a:solidFill>
                <a:effectLst/>
                <a:latin typeface="+mn-lt"/>
                <a:ea typeface="+mn-ea"/>
                <a:cs typeface="+mn-cs"/>
              </a:rPr>
              <a:t>的数字的概率。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25</a:t>
            </a:fld>
            <a:endParaRPr lang="zh-CN" altLang="en-US"/>
          </a:p>
        </p:txBody>
      </p:sp>
    </p:spTree>
    <p:extLst>
      <p:ext uri="{BB962C8B-B14F-4D97-AF65-F5344CB8AC3E}">
        <p14:creationId xmlns:p14="http://schemas.microsoft.com/office/powerpoint/2010/main" val="3583887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生成会话之后，所有</a:t>
            </a:r>
            <a:r>
              <a:rPr lang="en-US" altLang="zh-CN" dirty="0" err="1"/>
              <a:t>tf.Variable</a:t>
            </a:r>
            <a:r>
              <a:rPr lang="zh-CN" altLang="en-US" sz="1200" b="0" i="0" kern="1200" dirty="0">
                <a:solidFill>
                  <a:schemeClr val="tx1"/>
                </a:solidFill>
                <a:effectLst/>
                <a:latin typeface="+mn-lt"/>
                <a:ea typeface="+mn-ea"/>
                <a:cs typeface="+mn-cs"/>
              </a:rPr>
              <a:t>实例都会立即通过调用各自初始化操作中的</a:t>
            </a:r>
            <a:r>
              <a:rPr lang="en-US" altLang="zh-CN" sz="1200" b="0" i="0" u="none" strike="noStrike" kern="1200" dirty="0" err="1">
                <a:solidFill>
                  <a:schemeClr val="tx1"/>
                </a:solidFill>
                <a:effectLst/>
                <a:latin typeface="+mn-lt"/>
                <a:ea typeface="+mn-ea"/>
                <a:cs typeface="+mn-cs"/>
                <a:hlinkClick r:id="rId3"/>
              </a:rPr>
              <a:t>sess.run</a:t>
            </a:r>
            <a:r>
              <a:rPr lang="en-US" altLang="zh-CN" sz="1200" b="0" i="0" u="none" strike="noStrike" kern="1200" dirty="0">
                <a:solidFill>
                  <a:schemeClr val="tx1"/>
                </a:solidFill>
                <a:effectLst/>
                <a:latin typeface="+mn-lt"/>
                <a:ea typeface="+mn-ea"/>
                <a:cs typeface="+mn-cs"/>
                <a:hlinkClick r:id="rId3"/>
              </a:rPr>
              <a:t>()</a:t>
            </a:r>
            <a:r>
              <a:rPr lang="zh-CN" altLang="en-US" sz="1200" b="0" i="0" kern="1200" dirty="0">
                <a:solidFill>
                  <a:schemeClr val="tx1"/>
                </a:solidFill>
                <a:effectLst/>
                <a:latin typeface="+mn-lt"/>
                <a:ea typeface="+mn-ea"/>
                <a:cs typeface="+mn-cs"/>
              </a:rPr>
              <a:t>函数进行初始化。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然后循环</a:t>
            </a:r>
            <a:r>
              <a:rPr lang="en-US" altLang="zh-CN" dirty="0"/>
              <a:t>10000</a:t>
            </a:r>
            <a:r>
              <a:rPr lang="zh-CN" altLang="en-US" dirty="0"/>
              <a:t>次训练，每次选取一小部分数据采用随机梯度下降法，这样就不用每次都计算所有的训练数据，减少训练时间</a:t>
            </a:r>
            <a:r>
              <a:rPr lang="en-US" altLang="zh-CN" sz="1200" b="0" i="0" kern="1200" dirty="0" err="1">
                <a:solidFill>
                  <a:schemeClr val="tx1"/>
                </a:solidFill>
                <a:effectLst/>
                <a:latin typeface="+mn-lt"/>
                <a:ea typeface="+mn-ea"/>
                <a:cs typeface="+mn-cs"/>
              </a:rPr>
              <a:t>placehodler</a:t>
            </a:r>
            <a:r>
              <a:rPr lang="zh-CN" altLang="en-US" sz="1200" b="0" i="0" kern="1200" dirty="0">
                <a:solidFill>
                  <a:schemeClr val="tx1"/>
                </a:solidFill>
                <a:effectLst/>
                <a:latin typeface="+mn-lt"/>
                <a:ea typeface="+mn-ea"/>
                <a:cs typeface="+mn-cs"/>
              </a:rPr>
              <a:t>就是一个没有数据的</a:t>
            </a:r>
            <a:r>
              <a:rPr lang="en-US" altLang="zh-CN" sz="1200" b="0" i="0" kern="1200" dirty="0">
                <a:solidFill>
                  <a:schemeClr val="tx1"/>
                </a:solidFill>
                <a:effectLst/>
                <a:latin typeface="+mn-lt"/>
                <a:ea typeface="+mn-ea"/>
                <a:cs typeface="+mn-cs"/>
              </a:rPr>
              <a:t>op</a:t>
            </a:r>
            <a:r>
              <a:rPr lang="zh-CN" altLang="en-US" sz="1200" b="0" i="0" kern="1200" dirty="0">
                <a:solidFill>
                  <a:schemeClr val="tx1"/>
                </a:solidFill>
                <a:effectLst/>
                <a:latin typeface="+mn-lt"/>
                <a:ea typeface="+mn-ea"/>
                <a:cs typeface="+mn-cs"/>
              </a:rPr>
              <a:t>，在执行前只需要将数据填进去才可以正常执行。填入数据的方法在</a:t>
            </a:r>
            <a:r>
              <a:rPr lang="en-US" altLang="zh-CN" sz="1200" b="0" i="0" kern="1200" dirty="0" err="1">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中是以</a:t>
            </a:r>
            <a:r>
              <a:rPr lang="en-US" altLang="zh-CN"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函数的一个参数</a:t>
            </a:r>
            <a:r>
              <a:rPr lang="en-US" altLang="zh-CN" dirty="0" err="1"/>
              <a:t>feed_dict</a:t>
            </a:r>
            <a:r>
              <a:rPr lang="zh-CN" altLang="en-US" sz="1200" b="0" i="0" kern="1200" dirty="0">
                <a:solidFill>
                  <a:schemeClr val="tx1"/>
                </a:solidFill>
                <a:effectLst/>
                <a:latin typeface="+mn-lt"/>
                <a:ea typeface="+mn-ea"/>
                <a:cs typeface="+mn-cs"/>
              </a:rPr>
              <a:t>的形式存在的</a:t>
            </a:r>
            <a:endParaRPr lang="en-US" altLang="zh-CN" sz="1200" b="1" i="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26</a:t>
            </a:fld>
            <a:endParaRPr lang="zh-CN" altLang="en-US"/>
          </a:p>
        </p:txBody>
      </p:sp>
    </p:spTree>
    <p:extLst>
      <p:ext uri="{BB962C8B-B14F-4D97-AF65-F5344CB8AC3E}">
        <p14:creationId xmlns:p14="http://schemas.microsoft.com/office/powerpoint/2010/main" val="2942736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27</a:t>
            </a:fld>
            <a:endParaRPr lang="zh-CN" altLang="en-US"/>
          </a:p>
        </p:txBody>
      </p:sp>
    </p:spTree>
    <p:extLst>
      <p:ext uri="{BB962C8B-B14F-4D97-AF65-F5344CB8AC3E}">
        <p14:creationId xmlns:p14="http://schemas.microsoft.com/office/powerpoint/2010/main" val="1578642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今天讲的是神经网络中比较入门的一个算法和模型，总结一下</a:t>
            </a:r>
          </a:p>
        </p:txBody>
      </p:sp>
      <p:sp>
        <p:nvSpPr>
          <p:cNvPr id="4" name="灯片编号占位符 3"/>
          <p:cNvSpPr>
            <a:spLocks noGrp="1"/>
          </p:cNvSpPr>
          <p:nvPr>
            <p:ph type="sldNum" sz="quarter" idx="10"/>
          </p:nvPr>
        </p:nvSpPr>
        <p:spPr/>
        <p:txBody>
          <a:bodyPr/>
          <a:lstStyle/>
          <a:p>
            <a:fld id="{7EE9EE43-DC1A-4170-8A72-0F755D8E5D87}" type="slidenum">
              <a:rPr lang="zh-CN" altLang="en-US" smtClean="0"/>
              <a:t>28</a:t>
            </a:fld>
            <a:endParaRPr lang="zh-CN" altLang="en-US"/>
          </a:p>
        </p:txBody>
      </p:sp>
    </p:spTree>
    <p:extLst>
      <p:ext uri="{BB962C8B-B14F-4D97-AF65-F5344CB8AC3E}">
        <p14:creationId xmlns:p14="http://schemas.microsoft.com/office/powerpoint/2010/main" val="2791619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29</a:t>
            </a:fld>
            <a:endParaRPr lang="zh-CN" altLang="en-US"/>
          </a:p>
        </p:txBody>
      </p:sp>
    </p:spTree>
    <p:extLst>
      <p:ext uri="{BB962C8B-B14F-4D97-AF65-F5344CB8AC3E}">
        <p14:creationId xmlns:p14="http://schemas.microsoft.com/office/powerpoint/2010/main" val="20625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3</a:t>
            </a:fld>
            <a:endParaRPr lang="zh-CN" altLang="en-US"/>
          </a:p>
        </p:txBody>
      </p:sp>
    </p:spTree>
    <p:extLst>
      <p:ext uri="{BB962C8B-B14F-4D97-AF65-F5344CB8AC3E}">
        <p14:creationId xmlns:p14="http://schemas.microsoft.com/office/powerpoint/2010/main" val="12588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E9EE43-DC1A-4170-8A72-0F755D8E5D87}" type="slidenum">
              <a:rPr lang="zh-CN" altLang="en-US" smtClean="0"/>
              <a:t>4</a:t>
            </a:fld>
            <a:endParaRPr lang="zh-CN" altLang="en-US"/>
          </a:p>
        </p:txBody>
      </p:sp>
    </p:spTree>
    <p:extLst>
      <p:ext uri="{BB962C8B-B14F-4D97-AF65-F5344CB8AC3E}">
        <p14:creationId xmlns:p14="http://schemas.microsoft.com/office/powerpoint/2010/main" val="66536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一个卷积神经网络由若干</a:t>
            </a:r>
            <a:r>
              <a:rPr lang="zh-CN" altLang="en-US" sz="1200" b="1" i="0" kern="1200" dirty="0">
                <a:solidFill>
                  <a:schemeClr val="tx1"/>
                </a:solidFill>
                <a:effectLst/>
                <a:latin typeface="+mn-lt"/>
                <a:ea typeface="+mn-ea"/>
                <a:cs typeface="+mn-cs"/>
              </a:rPr>
              <a:t>卷积层</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Pooling</a:t>
            </a:r>
            <a:r>
              <a:rPr lang="zh-CN" altLang="en-US" sz="1200" b="1" i="0" kern="1200" dirty="0">
                <a:solidFill>
                  <a:schemeClr val="tx1"/>
                </a:solidFill>
                <a:effectLst/>
                <a:latin typeface="+mn-lt"/>
                <a:ea typeface="+mn-ea"/>
                <a:cs typeface="+mn-cs"/>
              </a:rPr>
              <a:t>层</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全连接层</a:t>
            </a:r>
            <a:r>
              <a:rPr lang="zh-CN" altLang="en-US" sz="1200" b="0" i="0" kern="1200" dirty="0">
                <a:solidFill>
                  <a:schemeClr val="tx1"/>
                </a:solidFill>
                <a:effectLst/>
                <a:latin typeface="+mn-lt"/>
                <a:ea typeface="+mn-ea"/>
                <a:cs typeface="+mn-cs"/>
              </a:rPr>
              <a:t>组成，这里画出的图是包含</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conv,2</a:t>
            </a:r>
            <a:r>
              <a:rPr lang="zh-CN" altLang="en-US" sz="1200" b="0" i="0" kern="1200" dirty="0">
                <a:solidFill>
                  <a:schemeClr val="tx1"/>
                </a:solidFill>
                <a:effectLst/>
                <a:latin typeface="+mn-lt"/>
                <a:ea typeface="+mn-ea"/>
                <a:cs typeface="+mn-cs"/>
              </a:rPr>
              <a:t>个池化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CNN</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5</a:t>
            </a:fld>
            <a:endParaRPr lang="zh-CN" altLang="en-US"/>
          </a:p>
        </p:txBody>
      </p:sp>
    </p:spTree>
    <p:extLst>
      <p:ext uri="{BB962C8B-B14F-4D97-AF65-F5344CB8AC3E}">
        <p14:creationId xmlns:p14="http://schemas.microsoft.com/office/powerpoint/2010/main" val="321323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图示展示了一个卷积操作的基本过程。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就是卷积核和被扫描区域的数据相乘后直接相加，最后相加的结果作为卷积后该位置的取值。然后按照步长进行滑动，这里步长是</a:t>
            </a:r>
            <a:r>
              <a:rPr lang="en-US" altLang="zh-CN" sz="1200" b="0" i="0" kern="1200" dirty="0">
                <a:solidFill>
                  <a:schemeClr val="tx1"/>
                </a:solidFill>
                <a:effectLst/>
                <a:latin typeface="+mn-lt"/>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我理解的卷积核的作用就是能够用它来提取特征</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很显然，图像矩阵的数据分布与卷积核越接近，滤波器要对这种特征有很高的输出，对其他形状数据分布则输出很低，相同特征被逐渐提取出来。</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6</a:t>
            </a:fld>
            <a:endParaRPr lang="zh-CN" altLang="en-US"/>
          </a:p>
        </p:txBody>
      </p:sp>
    </p:spTree>
    <p:extLst>
      <p:ext uri="{BB962C8B-B14F-4D97-AF65-F5344CB8AC3E}">
        <p14:creationId xmlns:p14="http://schemas.microsoft.com/office/powerpoint/2010/main" val="12524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原始输入数据，经过三个不同的过滤器，进行卷积运算，最后得到三个不同的特征映射</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7</a:t>
            </a:fld>
            <a:endParaRPr lang="zh-CN" altLang="en-US"/>
          </a:p>
        </p:txBody>
      </p:sp>
    </p:spTree>
    <p:extLst>
      <p:ext uri="{BB962C8B-B14F-4D97-AF65-F5344CB8AC3E}">
        <p14:creationId xmlns:p14="http://schemas.microsoft.com/office/powerpoint/2010/main" val="1090564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如果有多个过滤器，则输入数据要和分别和多个过滤器做卷积。在做卷积的过程中，滑动时候的步长是个要人为设定的超参数，可以通过设置超参数</a:t>
            </a:r>
            <a:r>
              <a:rPr lang="en-US" altLang="zh-CN" sz="1200" b="0" i="0" kern="1200" dirty="0">
                <a:solidFill>
                  <a:schemeClr val="tx1"/>
                </a:solidFill>
                <a:effectLst/>
                <a:latin typeface="+mn-lt"/>
                <a:ea typeface="+mn-ea"/>
                <a:cs typeface="+mn-cs"/>
              </a:rPr>
              <a:t>padding</a:t>
            </a:r>
            <a:r>
              <a:rPr lang="zh-CN" altLang="en-US" sz="1200" b="0" i="0" kern="1200" dirty="0">
                <a:solidFill>
                  <a:schemeClr val="tx1"/>
                </a:solidFill>
                <a:effectLst/>
                <a:latin typeface="+mn-lt"/>
                <a:ea typeface="+mn-ea"/>
                <a:cs typeface="+mn-cs"/>
              </a:rPr>
              <a:t>，给数据在外面补一层</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，这样可以能使我们捕获到边缘特征</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E9EE43-DC1A-4170-8A72-0F755D8E5D87}" type="slidenum">
              <a:rPr lang="zh-CN" altLang="en-US" smtClean="0"/>
              <a:t>8</a:t>
            </a:fld>
            <a:endParaRPr lang="zh-CN" altLang="en-US"/>
          </a:p>
        </p:txBody>
      </p:sp>
    </p:spTree>
    <p:extLst>
      <p:ext uri="{BB962C8B-B14F-4D97-AF65-F5344CB8AC3E}">
        <p14:creationId xmlns:p14="http://schemas.microsoft.com/office/powerpoint/2010/main" val="279676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卷积层对比传统的全连接层有局部感知和参数共享的两个特征</a:t>
            </a:r>
            <a:endParaRPr lang="en-US" altLang="zh-CN" dirty="0"/>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参数共享就是每一个区域用的都是同一个卷积核，也就是隐藏层中的每个神经元权值参数相同</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2A9086-0BB6-4955-A995-C876A5F12EEB}" type="slidenum">
              <a:rPr lang="zh-CN" altLang="en-US" smtClean="0"/>
              <a:pPr/>
              <a:t>9</a:t>
            </a:fld>
            <a:endParaRPr lang="zh-CN" altLang="en-US"/>
          </a:p>
        </p:txBody>
      </p:sp>
    </p:spTree>
    <p:extLst>
      <p:ext uri="{BB962C8B-B14F-4D97-AF65-F5344CB8AC3E}">
        <p14:creationId xmlns:p14="http://schemas.microsoft.com/office/powerpoint/2010/main" val="422678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12601825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96846403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19873235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44480245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25588417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66078295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13508585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18148747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312524626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35585867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C574C2-0231-498C-86E3-B4ED627D1603}"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138432325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BC574C2-0231-498C-86E3-B4ED627D1603}" type="datetimeFigureOut">
              <a:rPr lang="zh-CN" altLang="en-US" smtClean="0"/>
              <a:t>2018/6/19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7A6D03C-65F4-4C13-B424-B28BC9F7B416}" type="slidenum">
              <a:rPr lang="zh-CN" altLang="en-US" smtClean="0"/>
              <a:t>‹#›</a:t>
            </a:fld>
            <a:endParaRPr lang="zh-CN" altLang="en-US"/>
          </a:p>
        </p:txBody>
      </p:sp>
    </p:spTree>
    <p:extLst>
      <p:ext uri="{BB962C8B-B14F-4D97-AF65-F5344CB8AC3E}">
        <p14:creationId xmlns:p14="http://schemas.microsoft.com/office/powerpoint/2010/main" val="2493598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331640" y="1491630"/>
            <a:ext cx="6048672" cy="2592288"/>
          </a:xfrm>
          <a:prstGeom prst="roundRect">
            <a:avLst/>
          </a:prstGeom>
          <a:noFill/>
          <a:ln w="76200">
            <a:solidFill>
              <a:srgbClr val="5F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5243081">
            <a:off x="5078838" y="1614844"/>
            <a:ext cx="3657001" cy="2201845"/>
          </a:xfrm>
          <a:prstGeom prst="rect">
            <a:avLst/>
          </a:prstGeom>
        </p:spPr>
      </p:pic>
      <p:pic>
        <p:nvPicPr>
          <p:cNvPr id="18" name="图片 17"/>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5808097" flipV="1">
            <a:off x="-77057" y="1706960"/>
            <a:ext cx="3657001" cy="2149822"/>
          </a:xfrm>
          <a:prstGeom prst="rect">
            <a:avLst/>
          </a:prstGeom>
        </p:spPr>
      </p:pic>
      <p:sp>
        <p:nvSpPr>
          <p:cNvPr id="19" name="矩形 259"/>
          <p:cNvSpPr>
            <a:spLocks noChangeArrowheads="1"/>
          </p:cNvSpPr>
          <p:nvPr/>
        </p:nvSpPr>
        <p:spPr bwMode="auto">
          <a:xfrm>
            <a:off x="1181806" y="2320981"/>
            <a:ext cx="6242050"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800" b="1" cap="all" dirty="0">
                <a:solidFill>
                  <a:schemeClr val="bg1">
                    <a:lumMod val="50000"/>
                  </a:schemeClr>
                </a:solidFill>
                <a:latin typeface="Arial" panose="020B0604020202020204" pitchFamily="34" charset="0"/>
                <a:cs typeface="Arial" panose="020B0604020202020204" pitchFamily="34" charset="0"/>
              </a:rPr>
              <a:t>卷积神经网络及其实践</a:t>
            </a:r>
            <a:endParaRPr lang="en-US" altLang="zh-CN" sz="2800" b="1" cap="all" dirty="0">
              <a:solidFill>
                <a:schemeClr val="bg1">
                  <a:lumMod val="50000"/>
                </a:schemeClr>
              </a:solidFill>
              <a:latin typeface="Arial" panose="020B0604020202020204" pitchFamily="34" charset="0"/>
              <a:cs typeface="Arial" panose="020B0604020202020204" pitchFamily="34" charset="0"/>
            </a:endParaRPr>
          </a:p>
          <a:p>
            <a:pPr algn="ctr">
              <a:buNone/>
            </a:pPr>
            <a:endParaRPr lang="zh-CN" altLang="en-US" sz="2800" b="1" cap="all" dirty="0">
              <a:solidFill>
                <a:schemeClr val="bg1">
                  <a:lumMod val="50000"/>
                </a:schemeClr>
              </a:solidFill>
              <a:latin typeface="Arial" panose="020B0604020202020204" pitchFamily="34" charset="0"/>
              <a:cs typeface="Arial" panose="020B0604020202020204" pitchFamily="34" charset="0"/>
            </a:endParaRPr>
          </a:p>
        </p:txBody>
      </p:sp>
      <p:sp>
        <p:nvSpPr>
          <p:cNvPr id="20" name="矩形 259"/>
          <p:cNvSpPr>
            <a:spLocks noChangeArrowheads="1"/>
          </p:cNvSpPr>
          <p:nvPr/>
        </p:nvSpPr>
        <p:spPr bwMode="auto">
          <a:xfrm>
            <a:off x="1225350" y="3024273"/>
            <a:ext cx="61549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200" cap="all" dirty="0">
                <a:solidFill>
                  <a:schemeClr val="bg1">
                    <a:lumMod val="50000"/>
                  </a:schemeClr>
                </a:solidFill>
                <a:cs typeface="Arial" panose="020B0604020202020204" pitchFamily="34" charset="0"/>
              </a:rPr>
              <a:t>廖庆文</a:t>
            </a:r>
            <a:endParaRPr lang="en-US" altLang="zh-CN" sz="1200" cap="all" dirty="0">
              <a:solidFill>
                <a:schemeClr val="bg1">
                  <a:lumMod val="50000"/>
                </a:schemeClr>
              </a:solidFill>
              <a:cs typeface="Arial" panose="020B0604020202020204" pitchFamily="34" charset="0"/>
            </a:endParaRPr>
          </a:p>
          <a:p>
            <a:pPr algn="ctr">
              <a:buNone/>
            </a:pPr>
            <a:r>
              <a:rPr lang="en-US" altLang="zh-CN" sz="1200" cap="all" dirty="0">
                <a:solidFill>
                  <a:schemeClr val="bg1">
                    <a:lumMod val="50000"/>
                  </a:schemeClr>
                </a:solidFill>
                <a:cs typeface="Arial" panose="020B0604020202020204" pitchFamily="34" charset="0"/>
              </a:rPr>
              <a:t>2017</a:t>
            </a:r>
            <a:r>
              <a:rPr lang="zh-CN" altLang="en-US" sz="1200" cap="all" dirty="0">
                <a:solidFill>
                  <a:schemeClr val="bg1">
                    <a:lumMod val="50000"/>
                  </a:schemeClr>
                </a:solidFill>
                <a:cs typeface="Arial" panose="020B0604020202020204" pitchFamily="34" charset="0"/>
              </a:rPr>
              <a:t>年</a:t>
            </a:r>
            <a:r>
              <a:rPr lang="en-US" altLang="zh-CN" sz="1200" cap="all" dirty="0">
                <a:solidFill>
                  <a:schemeClr val="bg1">
                    <a:lumMod val="50000"/>
                  </a:schemeClr>
                </a:solidFill>
                <a:cs typeface="Arial" panose="020B0604020202020204" pitchFamily="34" charset="0"/>
              </a:rPr>
              <a:t>9</a:t>
            </a:r>
            <a:r>
              <a:rPr lang="zh-CN" altLang="en-US" sz="1200" cap="all" dirty="0">
                <a:solidFill>
                  <a:schemeClr val="bg1">
                    <a:lumMod val="50000"/>
                  </a:schemeClr>
                </a:solidFill>
                <a:cs typeface="Arial" panose="020B0604020202020204" pitchFamily="34" charset="0"/>
              </a:rPr>
              <a:t>月</a:t>
            </a:r>
            <a:r>
              <a:rPr lang="en-US" altLang="zh-CN" sz="1200" cap="all" dirty="0">
                <a:solidFill>
                  <a:schemeClr val="bg1">
                    <a:lumMod val="50000"/>
                  </a:schemeClr>
                </a:solidFill>
                <a:cs typeface="Arial" panose="020B0604020202020204" pitchFamily="34" charset="0"/>
              </a:rPr>
              <a:t>22</a:t>
            </a:r>
            <a:r>
              <a:rPr lang="zh-CN" altLang="en-US" sz="1200" cap="all" dirty="0">
                <a:solidFill>
                  <a:schemeClr val="bg1">
                    <a:lumMod val="50000"/>
                  </a:schemeClr>
                </a:solidFill>
                <a:cs typeface="Arial" panose="020B0604020202020204" pitchFamily="34" charset="0"/>
              </a:rPr>
              <a:t>日</a:t>
            </a:r>
          </a:p>
        </p:txBody>
      </p:sp>
    </p:spTree>
    <p:custDataLst>
      <p:tags r:id="rId1"/>
    </p:custDataLst>
    <p:extLst>
      <p:ext uri="{BB962C8B-B14F-4D97-AF65-F5344CB8AC3E}">
        <p14:creationId xmlns:p14="http://schemas.microsoft.com/office/powerpoint/2010/main" val="17334519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9"/>
                                        </p:tgtEl>
                                        <p:attrNameLst>
                                          <p:attrName>ppt_y</p:attrName>
                                        </p:attrNameLst>
                                      </p:cBhvr>
                                      <p:tavLst>
                                        <p:tav tm="0">
                                          <p:val>
                                            <p:strVal val="#ppt_y"/>
                                          </p:val>
                                        </p:tav>
                                        <p:tav tm="100000">
                                          <p:val>
                                            <p:strVal val="#ppt_y"/>
                                          </p:val>
                                        </p:tav>
                                      </p:tavLst>
                                    </p:anim>
                                    <p:anim calcmode="lin" valueType="num">
                                      <p:cBhvr>
                                        <p:cTn id="1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9"/>
                                        </p:tgtEl>
                                      </p:cBhvr>
                                    </p:animEffect>
                                  </p:childTnLst>
                                </p:cTn>
                              </p:par>
                              <p:par>
                                <p:cTn id="22" presetID="26" presetClass="emph" presetSubtype="0" fill="hold" grpId="1" nodeType="withEffect">
                                  <p:stCondLst>
                                    <p:cond delay="0"/>
                                  </p:stCondLst>
                                  <p:iterate type="lt">
                                    <p:tmPct val="0"/>
                                  </p:iterate>
                                  <p:childTnLst>
                                    <p:animEffect transition="out" filter="fade">
                                      <p:cBhvr>
                                        <p:cTn id="23" dur="500" tmFilter="0, 0; .2, .5; .8, .5; 1, 0"/>
                                        <p:tgtEl>
                                          <p:spTgt spid="19"/>
                                        </p:tgtEl>
                                      </p:cBhvr>
                                    </p:animEffect>
                                    <p:animScale>
                                      <p:cBhvr>
                                        <p:cTn id="24" dur="250" autoRev="1" fill="hold"/>
                                        <p:tgtEl>
                                          <p:spTgt spid="19"/>
                                        </p:tgtEl>
                                      </p:cBhvr>
                                      <p:by x="105000" y="105000"/>
                                    </p:animScale>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0"/>
                                        </p:tgtEl>
                                        <p:attrNameLst>
                                          <p:attrName>ppt_y</p:attrName>
                                        </p:attrNameLst>
                                      </p:cBhvr>
                                      <p:tavLst>
                                        <p:tav tm="0">
                                          <p:val>
                                            <p:strVal val="#ppt_y"/>
                                          </p:val>
                                        </p:tav>
                                        <p:tav tm="100000">
                                          <p:val>
                                            <p:strVal val="#ppt_y"/>
                                          </p:val>
                                        </p:tav>
                                      </p:tavLst>
                                    </p:anim>
                                    <p:anim calcmode="lin" valueType="num">
                                      <p:cBhvr>
                                        <p:cTn id="2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0"/>
                                        </p:tgtEl>
                                      </p:cBhvr>
                                    </p:animEffect>
                                  </p:childTnLst>
                                </p:cTn>
                              </p:par>
                              <p:par>
                                <p:cTn id="32" presetID="26" presetClass="emph" presetSubtype="0" fill="hold" grpId="1" nodeType="withEffect">
                                  <p:stCondLst>
                                    <p:cond delay="0"/>
                                  </p:stCondLst>
                                  <p:iterate type="lt">
                                    <p:tmPct val="0"/>
                                  </p:iterate>
                                  <p:childTnLst>
                                    <p:animEffect transition="out" filter="fade">
                                      <p:cBhvr>
                                        <p:cTn id="33" dur="500" tmFilter="0, 0; .2, .5; .8, .5; 1, 0"/>
                                        <p:tgtEl>
                                          <p:spTgt spid="20"/>
                                        </p:tgtEl>
                                      </p:cBhvr>
                                    </p:animEffect>
                                    <p:animScale>
                                      <p:cBhvr>
                                        <p:cTn id="34"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9867563">
            <a:off x="-578037" y="-361828"/>
            <a:ext cx="4521645" cy="2201845"/>
          </a:xfrm>
          <a:prstGeom prst="rect">
            <a:avLst/>
          </a:prstGeom>
        </p:spPr>
      </p:pic>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70895" y="1851275"/>
            <a:ext cx="2021203" cy="864491"/>
          </a:xfrm>
          <a:prstGeom prst="rect">
            <a:avLst/>
          </a:prstGeom>
        </p:spPr>
      </p:pic>
      <p:sp>
        <p:nvSpPr>
          <p:cNvPr id="9" name="文本框 8"/>
          <p:cNvSpPr txBox="1"/>
          <p:nvPr/>
        </p:nvSpPr>
        <p:spPr>
          <a:xfrm>
            <a:off x="1403648" y="1132877"/>
            <a:ext cx="6768752" cy="3323987"/>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卷积层</a:t>
            </a:r>
            <a:r>
              <a:rPr lang="en-US" altLang="zh-CN" sz="1600" dirty="0">
                <a:solidFill>
                  <a:srgbClr val="FF0000"/>
                </a:solidFill>
                <a:latin typeface="微软雅黑" panose="020B0503020204020204" pitchFamily="34" charset="-122"/>
                <a:ea typeface="微软雅黑" panose="020B0503020204020204" pitchFamily="34" charset="-122"/>
              </a:rPr>
              <a:t>VS</a:t>
            </a:r>
            <a:r>
              <a:rPr lang="zh-CN" altLang="en-US" sz="1600" dirty="0">
                <a:solidFill>
                  <a:srgbClr val="FF0000"/>
                </a:solidFill>
                <a:latin typeface="微软雅黑" panose="020B0503020204020204" pitchFamily="34" charset="-122"/>
                <a:ea typeface="微软雅黑" panose="020B0503020204020204" pitchFamily="34" charset="-122"/>
              </a:rPr>
              <a:t>全连接层</a:t>
            </a:r>
            <a:endParaRPr lang="en-US" altLang="zh-CN" sz="1600" dirty="0">
              <a:solidFill>
                <a:srgbClr val="FF0000"/>
              </a:solidFill>
              <a:latin typeface="微软雅黑" panose="020B0503020204020204" pitchFamily="34" charset="-122"/>
              <a:ea typeface="微软雅黑" panose="020B0503020204020204" pitchFamily="34" charset="-122"/>
            </a:endParaRPr>
          </a:p>
          <a:p>
            <a:endParaRPr lang="en-US" altLang="zh-CN" sz="1400" dirty="0">
              <a:solidFill>
                <a:srgbClr val="FF0000"/>
              </a:solidFill>
              <a:latin typeface="微软雅黑" panose="020B0503020204020204" pitchFamily="34" charset="-122"/>
              <a:ea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rPr>
              <a:t>参数数量比较</a:t>
            </a:r>
            <a:endParaRPr lang="en-US" altLang="zh-CN" sz="1400" dirty="0">
              <a:solidFill>
                <a:srgbClr val="FF0000"/>
              </a:solidFill>
              <a:latin typeface="微软雅黑" panose="020B0503020204020204" pitchFamily="34" charset="-122"/>
              <a:ea typeface="微软雅黑" panose="020B0503020204020204" pitchFamily="34" charset="-122"/>
            </a:endParaRPr>
          </a:p>
          <a:p>
            <a:endParaRPr lang="en-US" altLang="zh-CN" sz="1400" dirty="0">
              <a:solidFill>
                <a:srgbClr val="FF000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设图像是</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的，第一层需要</a:t>
            </a:r>
            <a:r>
              <a:rPr lang="en-US" altLang="zh-CN" sz="1400" dirty="0">
                <a:latin typeface="微软雅黑" panose="020B0503020204020204" pitchFamily="34" charset="-122"/>
                <a:ea typeface="微软雅黑" panose="020B0503020204020204" pitchFamily="34" charset="-122"/>
              </a:rPr>
              <a:t>1024</a:t>
            </a:r>
            <a:r>
              <a:rPr lang="zh-CN" altLang="en-US" sz="1400" dirty="0">
                <a:latin typeface="微软雅黑" panose="020B0503020204020204" pitchFamily="34" charset="-122"/>
                <a:ea typeface="微软雅黑" panose="020B0503020204020204" pitchFamily="34" charset="-122"/>
              </a:rPr>
              <a:t>个神经元的规模</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全连接层</a:t>
            </a:r>
            <a:endParaRPr lang="en-US" altLang="zh-CN" sz="1400" dirty="0">
              <a:solidFill>
                <a:srgbClr val="0070C0"/>
              </a:solidFill>
              <a:latin typeface="微软雅黑" panose="020B0503020204020204" pitchFamily="34" charset="-122"/>
              <a:ea typeface="微软雅黑" panose="020B0503020204020204" pitchFamily="34" charset="-122"/>
            </a:endParaRPr>
          </a:p>
          <a:p>
            <a:endParaRPr lang="en-US" altLang="zh-CN" sz="1400" dirty="0">
              <a:solidFill>
                <a:srgbClr val="0070C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参数个数：</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1024+1 = 102401</a:t>
            </a:r>
          </a:p>
          <a:p>
            <a:r>
              <a:rPr lang="zh-CN" altLang="en-US" sz="1400" dirty="0">
                <a:solidFill>
                  <a:srgbClr val="0070C0"/>
                </a:solidFill>
                <a:latin typeface="微软雅黑" panose="020B0503020204020204" pitchFamily="34" charset="-122"/>
                <a:ea typeface="微软雅黑" panose="020B0503020204020204" pitchFamily="34" charset="-122"/>
              </a:rPr>
              <a:t>卷积层</a:t>
            </a:r>
            <a:endParaRPr lang="en-US" altLang="zh-CN" sz="1400" dirty="0">
              <a:solidFill>
                <a:srgbClr val="0070C0"/>
              </a:solidFill>
              <a:latin typeface="微软雅黑" panose="020B0503020204020204" pitchFamily="34" charset="-122"/>
              <a:ea typeface="微软雅黑" panose="020B0503020204020204" pitchFamily="34" charset="-122"/>
            </a:endParaRPr>
          </a:p>
          <a:p>
            <a:endParaRPr lang="en-US" altLang="zh-CN" sz="1400" dirty="0">
              <a:solidFill>
                <a:srgbClr val="0070C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设用</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个</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的卷积核，满足</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=1024</a:t>
            </a:r>
            <a:r>
              <a:rPr lang="zh-CN" altLang="en-US" sz="1400" dirty="0">
                <a:latin typeface="微软雅黑" panose="020B0503020204020204" pitchFamily="34" charset="-122"/>
                <a:ea typeface="微软雅黑" panose="020B0503020204020204" pitchFamily="34" charset="-122"/>
              </a:rPr>
              <a:t>神经元的要求</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参数个数：</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9+1</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160</a:t>
            </a: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连接参数显著减少</a:t>
            </a:r>
          </a:p>
        </p:txBody>
      </p:sp>
    </p:spTree>
    <p:custDataLst>
      <p:tags r:id="rId1"/>
    </p:custDataLst>
    <p:extLst>
      <p:ext uri="{BB962C8B-B14F-4D97-AF65-F5344CB8AC3E}">
        <p14:creationId xmlns:p14="http://schemas.microsoft.com/office/powerpoint/2010/main" val="1816724640"/>
      </p:ext>
    </p:extLst>
  </p:cSld>
  <p:clrMapOvr>
    <a:masterClrMapping/>
  </p:clrMapOvr>
  <p:transition spd="slow"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Temp\400页超强PPT模板\初夏\花PNG\1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89708" y="1488604"/>
            <a:ext cx="4176464" cy="4854130"/>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95" name="TextBox 10"/>
          <p:cNvSpPr txBox="1"/>
          <p:nvPr/>
        </p:nvSpPr>
        <p:spPr>
          <a:xfrm>
            <a:off x="263644" y="292586"/>
            <a:ext cx="2340609" cy="400110"/>
          </a:xfrm>
          <a:prstGeom prst="rect">
            <a:avLst/>
          </a:prstGeom>
          <a:noFill/>
        </p:spPr>
        <p:txBody>
          <a:bodyPr wrap="square" rtlCol="0">
            <a:spAutoFit/>
          </a:bodyPr>
          <a:lstStyle/>
          <a:p>
            <a:r>
              <a:rPr lang="zh-CN" altLang="en-US" sz="2000" dirty="0">
                <a:latin typeface="TypeLand 康熙字典體試用版" pitchFamily="50" charset="-120"/>
                <a:ea typeface="TypeLand 康熙字典體試用版" pitchFamily="50" charset="-120"/>
              </a:rPr>
              <a:t>池化层</a:t>
            </a:r>
          </a:p>
        </p:txBody>
      </p:sp>
      <p:sp>
        <p:nvSpPr>
          <p:cNvPr id="197" name="TextBox 10"/>
          <p:cNvSpPr txBox="1"/>
          <p:nvPr/>
        </p:nvSpPr>
        <p:spPr>
          <a:xfrm>
            <a:off x="263644" y="771550"/>
            <a:ext cx="6612612" cy="523220"/>
          </a:xfrm>
          <a:prstGeom prst="rect">
            <a:avLst/>
          </a:prstGeom>
          <a:noFill/>
        </p:spPr>
        <p:txBody>
          <a:bodyPr wrap="square" rtlCol="0">
            <a:spAutoFit/>
          </a:bodyPr>
          <a:lstStyle/>
          <a:p>
            <a:r>
              <a:rPr lang="zh-CN" altLang="en-US" sz="1400" dirty="0"/>
              <a:t>通过卷积获得了特征之后，下一步我们希望利用这些特征去做分类，但是卷积层神经元个数减少不明显                        下采样</a:t>
            </a:r>
            <a:endParaRPr lang="zh-CN" altLang="en-US" sz="1400" dirty="0">
              <a:latin typeface="TypeLand 康熙字典體試用版" pitchFamily="50" charset="-120"/>
              <a:ea typeface="TypeLand 康熙字典體試用版" pitchFamily="50" charset="-120"/>
            </a:endParaRPr>
          </a:p>
        </p:txBody>
      </p:sp>
      <p:cxnSp>
        <p:nvCxnSpPr>
          <p:cNvPr id="6" name="直接箭头连接符 5"/>
          <p:cNvCxnSpPr/>
          <p:nvPr/>
        </p:nvCxnSpPr>
        <p:spPr>
          <a:xfrm>
            <a:off x="2051720" y="1131590"/>
            <a:ext cx="792088"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7" name="图片 6"/>
          <p:cNvPicPr>
            <a:picLocks noChangeAspect="1"/>
          </p:cNvPicPr>
          <p:nvPr/>
        </p:nvPicPr>
        <p:blipFill rotWithShape="1">
          <a:blip r:embed="rId4"/>
          <a:srcRect l="6174" t="2640" r="4498" b="2315"/>
          <a:stretch/>
        </p:blipFill>
        <p:spPr>
          <a:xfrm>
            <a:off x="263993" y="1995686"/>
            <a:ext cx="4680520" cy="2592288"/>
          </a:xfrm>
          <a:prstGeom prst="rect">
            <a:avLst/>
          </a:prstGeom>
        </p:spPr>
      </p:pic>
      <p:sp>
        <p:nvSpPr>
          <p:cNvPr id="18" name="TextBox 10"/>
          <p:cNvSpPr txBox="1"/>
          <p:nvPr/>
        </p:nvSpPr>
        <p:spPr>
          <a:xfrm>
            <a:off x="263644" y="1420034"/>
            <a:ext cx="6612612" cy="307777"/>
          </a:xfrm>
          <a:prstGeom prst="rect">
            <a:avLst/>
          </a:prstGeom>
          <a:noFill/>
        </p:spPr>
        <p:txBody>
          <a:bodyPr wrap="square" rtlCol="0">
            <a:spAutoFit/>
          </a:bodyPr>
          <a:lstStyle/>
          <a:p>
            <a:r>
              <a:rPr lang="zh-CN" altLang="en-US" sz="1400" dirty="0"/>
              <a:t>一般：</a:t>
            </a:r>
            <a:r>
              <a:rPr lang="en-US" altLang="zh-CN" sz="1400" dirty="0"/>
              <a:t>1. Max  pooling  2.Average Pooling</a:t>
            </a:r>
          </a:p>
        </p:txBody>
      </p:sp>
    </p:spTree>
    <p:extLst>
      <p:ext uri="{BB962C8B-B14F-4D97-AF65-F5344CB8AC3E}">
        <p14:creationId xmlns:p14="http://schemas.microsoft.com/office/powerpoint/2010/main" val="37920310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9867563">
            <a:off x="-578037" y="-152901"/>
            <a:ext cx="4521645" cy="2201845"/>
          </a:xfrm>
          <a:prstGeom prst="rect">
            <a:avLst/>
          </a:prstGeom>
        </p:spPr>
      </p:pic>
      <p:grpSp>
        <p:nvGrpSpPr>
          <p:cNvPr id="13" name="组合 12"/>
          <p:cNvGrpSpPr/>
          <p:nvPr/>
        </p:nvGrpSpPr>
        <p:grpSpPr>
          <a:xfrm>
            <a:off x="611560" y="1036323"/>
            <a:ext cx="1319403" cy="1319403"/>
            <a:chOff x="4040967" y="1897043"/>
            <a:chExt cx="4526819" cy="4526819"/>
          </a:xfrm>
        </p:grpSpPr>
        <p:sp>
          <p:nvSpPr>
            <p:cNvPr id="4" name="椭圆 3"/>
            <p:cNvSpPr/>
            <p:nvPr/>
          </p:nvSpPr>
          <p:spPr>
            <a:xfrm>
              <a:off x="4251726" y="2107802"/>
              <a:ext cx="4105303" cy="4105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14" name="椭圆 13"/>
            <p:cNvSpPr/>
            <p:nvPr/>
          </p:nvSpPr>
          <p:spPr>
            <a:xfrm>
              <a:off x="4040967" y="1897043"/>
              <a:ext cx="4526819" cy="4526819"/>
            </a:xfrm>
            <a:prstGeom prst="ellipse">
              <a:avLst/>
            </a:prstGeom>
            <a:noFill/>
            <a:ln w="38100">
              <a:solidFill>
                <a:srgbClr val="9CE5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grpSp>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70895" y="1851275"/>
            <a:ext cx="2021203" cy="864491"/>
          </a:xfrm>
          <a:prstGeom prst="rect">
            <a:avLst/>
          </a:prstGeom>
        </p:spPr>
      </p:pic>
      <p:sp>
        <p:nvSpPr>
          <p:cNvPr id="11" name="矩形 10"/>
          <p:cNvSpPr/>
          <p:nvPr/>
        </p:nvSpPr>
        <p:spPr>
          <a:xfrm>
            <a:off x="971600" y="1131590"/>
            <a:ext cx="652743" cy="646331"/>
          </a:xfrm>
          <a:prstGeom prst="rect">
            <a:avLst/>
          </a:prstGeom>
          <a:effectLst/>
        </p:spPr>
        <p:txBody>
          <a:bodyPr vert="horz" wrap="none">
            <a:spAutoFit/>
          </a:bodyPr>
          <a:lstStyle/>
          <a:p>
            <a:r>
              <a:rPr lang="en-US" altLang="zh-CN" sz="3600" b="1" dirty="0">
                <a:solidFill>
                  <a:srgbClr val="39A097"/>
                </a:solidFill>
                <a:ea typeface="微软雅黑" panose="020B0503020204020204" pitchFamily="34" charset="-122"/>
              </a:rPr>
              <a:t>03</a:t>
            </a:r>
            <a:endParaRPr lang="zh-CN" altLang="en-US" sz="3600" b="1" dirty="0">
              <a:solidFill>
                <a:srgbClr val="39A097"/>
              </a:solidFill>
              <a:ea typeface="微软雅黑" panose="020B0503020204020204" pitchFamily="34" charset="-122"/>
            </a:endParaRPr>
          </a:p>
        </p:txBody>
      </p:sp>
      <p:sp>
        <p:nvSpPr>
          <p:cNvPr id="12" name="矩形 11"/>
          <p:cNvSpPr/>
          <p:nvPr/>
        </p:nvSpPr>
        <p:spPr>
          <a:xfrm>
            <a:off x="611560" y="1800248"/>
            <a:ext cx="1351652" cy="267446"/>
          </a:xfrm>
          <a:prstGeom prst="rect">
            <a:avLst/>
          </a:prstGeom>
          <a:effectLst/>
        </p:spPr>
        <p:txBody>
          <a:bodyPr vert="horz" wrap="none">
            <a:spAutoFit/>
          </a:bodyPr>
          <a:lstStyle/>
          <a:p>
            <a:r>
              <a:rPr lang="zh-CN" altLang="en-US" sz="1138" dirty="0">
                <a:solidFill>
                  <a:srgbClr val="39A097"/>
                </a:solidFill>
                <a:latin typeface="Arial" panose="020B0604020202020204" pitchFamily="34" charset="0"/>
                <a:ea typeface="微软雅黑" panose="020B0503020204020204" pitchFamily="34" charset="-122"/>
                <a:cs typeface="Arial" panose="020B0604020202020204" pitchFamily="34" charset="0"/>
              </a:rPr>
              <a:t>卷积神经网络结构</a:t>
            </a:r>
          </a:p>
        </p:txBody>
      </p:sp>
      <p:sp>
        <p:nvSpPr>
          <p:cNvPr id="18" name="TextBox 17"/>
          <p:cNvSpPr txBox="1"/>
          <p:nvPr/>
        </p:nvSpPr>
        <p:spPr>
          <a:xfrm>
            <a:off x="2699792" y="2116460"/>
            <a:ext cx="4443665" cy="1200329"/>
          </a:xfrm>
          <a:prstGeom prst="rect">
            <a:avLst/>
          </a:prstGeom>
          <a:noFill/>
        </p:spPr>
        <p:txBody>
          <a:bodyPr vert="horz" wrap="square" rtlCol="0">
            <a:spAutoFit/>
          </a:bodyPr>
          <a:lstStyle/>
          <a:p>
            <a:r>
              <a:rPr lang="zh-CN" altLang="en-US" sz="1200" dirty="0">
                <a:latin typeface="华文中宋" panose="02010600040101010101" pitchFamily="2" charset="-122"/>
                <a:ea typeface="华文中宋" panose="02010600040101010101" pitchFamily="2" charset="-122"/>
              </a:rPr>
              <a:t>全连接就是个矩阵乘法，相当于一个特征空间变换，可以把有用的信息提取整合。全连接层一般在卷积网络的最后，前面的卷积层、池化层和激活函数将原始数据映射到隐层特征空间，全连接层则起到将学到的“分布式特征表示”映射到样本标记空间。或者说，全连接层的主要目的就是维度变换，把高维的数据（分布式特征表示）变成低维（样本标记）。</a:t>
            </a:r>
            <a:endParaRPr lang="zh-CN" altLang="en-US" sz="1400" dirty="0">
              <a:solidFill>
                <a:schemeClr val="tx1">
                  <a:lumMod val="75000"/>
                  <a:lumOff val="25000"/>
                </a:schemeClr>
              </a:solidFill>
              <a:latin typeface="华文中宋" pitchFamily="2" charset="-122"/>
              <a:ea typeface="华文中宋" pitchFamily="2" charset="-122"/>
            </a:endParaRPr>
          </a:p>
        </p:txBody>
      </p:sp>
      <p:sp>
        <p:nvSpPr>
          <p:cNvPr id="19" name="TextBox 18"/>
          <p:cNvSpPr txBox="1"/>
          <p:nvPr/>
        </p:nvSpPr>
        <p:spPr>
          <a:xfrm>
            <a:off x="2699792" y="1582462"/>
            <a:ext cx="2340609"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全连接层</a:t>
            </a:r>
          </a:p>
        </p:txBody>
      </p:sp>
    </p:spTree>
    <p:custDataLst>
      <p:tags r:id="rId1"/>
    </p:custDataLst>
    <p:extLst>
      <p:ext uri="{BB962C8B-B14F-4D97-AF65-F5344CB8AC3E}">
        <p14:creationId xmlns:p14="http://schemas.microsoft.com/office/powerpoint/2010/main" val="293574625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Effect transition="in" filter="fade">
                                      <p:cBhvr>
                                        <p:cTn id="9" dur="10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 calcmode="lin" valueType="num">
                                      <p:cBhvr>
                                        <p:cTn id="12" dur="10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4"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552" y="967829"/>
            <a:ext cx="2340609" cy="307777"/>
          </a:xfrm>
          <a:prstGeom prst="rect">
            <a:avLst/>
          </a:prstGeom>
          <a:noFill/>
        </p:spPr>
        <p:txBody>
          <a:bodyPr wrap="square" rtlCol="0">
            <a:spAutoFit/>
          </a:bodyPr>
          <a:lstStyle/>
          <a:p>
            <a:r>
              <a:rPr lang="zh-CN" altLang="en-US" sz="1400" dirty="0">
                <a:latin typeface="TypeLand 康熙字典體試用版" pitchFamily="50" charset="-120"/>
                <a:ea typeface="TypeLand 康熙字典體試用版" pitchFamily="50" charset="-120"/>
              </a:rPr>
              <a:t>训练步骤</a:t>
            </a:r>
          </a:p>
        </p:txBody>
      </p:sp>
      <p:sp>
        <p:nvSpPr>
          <p:cNvPr id="7" name="TextBox 13"/>
          <p:cNvSpPr txBox="1"/>
          <p:nvPr/>
        </p:nvSpPr>
        <p:spPr>
          <a:xfrm>
            <a:off x="395536" y="288980"/>
            <a:ext cx="3760237" cy="369332"/>
          </a:xfrm>
          <a:prstGeom prst="rect">
            <a:avLst/>
          </a:prstGeom>
          <a:noFill/>
        </p:spPr>
        <p:txBody>
          <a:bodyPr wrap="square" rtlCol="0">
            <a:spAutoFit/>
          </a:bodyPr>
          <a:lstStyle/>
          <a:p>
            <a:r>
              <a:rPr lang="en-US" altLang="zh-CN" dirty="0">
                <a:latin typeface="TypeLand 康熙字典體試用版" pitchFamily="50" charset="-120"/>
                <a:ea typeface="TypeLand 康熙字典體試用版" pitchFamily="50" charset="-120"/>
              </a:rPr>
              <a:t>03 </a:t>
            </a:r>
            <a:r>
              <a:rPr lang="zh-CN" altLang="en-US" dirty="0">
                <a:latin typeface="TypeLand 康熙字典體試用版" pitchFamily="50" charset="-120"/>
                <a:ea typeface="TypeLand 康熙字典體試用版" pitchFamily="50" charset="-120"/>
              </a:rPr>
              <a:t>卷积神经网络训练</a:t>
            </a:r>
          </a:p>
        </p:txBody>
      </p:sp>
      <p:pic>
        <p:nvPicPr>
          <p:cNvPr id="10" name="图片 9"/>
          <p:cNvPicPr>
            <a:picLocks noChangeAspect="1"/>
          </p:cNvPicPr>
          <p:nvPr/>
        </p:nvPicPr>
        <p:blipFill rotWithShape="1">
          <a:blip r:embed="rId3"/>
          <a:srcRect r="1404" b="7115"/>
          <a:stretch/>
        </p:blipFill>
        <p:spPr>
          <a:xfrm>
            <a:off x="375692" y="1477109"/>
            <a:ext cx="8300764" cy="1742713"/>
          </a:xfrm>
          <a:prstGeom prst="rect">
            <a:avLst/>
          </a:prstGeom>
        </p:spPr>
      </p:pic>
      <p:pic>
        <p:nvPicPr>
          <p:cNvPr id="4" name="Picture 4" descr="F:\Temp\400页超强PPT模板\花PNG\4.png"/>
          <p:cNvPicPr>
            <a:picLocks noChangeAspect="1" noChangeArrowheads="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srcRect l="3433" r="3088"/>
          <a:stretch/>
        </p:blipFill>
        <p:spPr>
          <a:xfrm>
            <a:off x="1259632" y="3291830"/>
            <a:ext cx="6192688" cy="1416385"/>
          </a:xfrm>
          <a:prstGeom prst="rect">
            <a:avLst/>
          </a:prstGeom>
        </p:spPr>
      </p:pic>
    </p:spTree>
    <p:extLst>
      <p:ext uri="{BB962C8B-B14F-4D97-AF65-F5344CB8AC3E}">
        <p14:creationId xmlns:p14="http://schemas.microsoft.com/office/powerpoint/2010/main" val="38847441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p:cNvSpPr txBox="1"/>
          <p:nvPr/>
        </p:nvSpPr>
        <p:spPr>
          <a:xfrm>
            <a:off x="395536" y="288980"/>
            <a:ext cx="3760237"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卷积层训练</a:t>
            </a:r>
          </a:p>
        </p:txBody>
      </p:sp>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382570" y="694105"/>
            <a:ext cx="7200800" cy="4195303"/>
          </a:xfrm>
          <a:prstGeom prst="rect">
            <a:avLst/>
          </a:prstGeom>
        </p:spPr>
      </p:pic>
    </p:spTree>
    <p:extLst>
      <p:ext uri="{BB962C8B-B14F-4D97-AF65-F5344CB8AC3E}">
        <p14:creationId xmlns:p14="http://schemas.microsoft.com/office/powerpoint/2010/main" val="165246025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p:cNvSpPr txBox="1"/>
          <p:nvPr/>
        </p:nvSpPr>
        <p:spPr>
          <a:xfrm>
            <a:off x="395536" y="288980"/>
            <a:ext cx="3760237"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卷积层训练</a:t>
            </a:r>
          </a:p>
        </p:txBody>
      </p:sp>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33495"/>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r="965" b="1198"/>
          <a:stretch/>
        </p:blipFill>
        <p:spPr>
          <a:xfrm>
            <a:off x="278153" y="658312"/>
            <a:ext cx="7390191" cy="4361710"/>
          </a:xfrm>
          <a:prstGeom prst="rect">
            <a:avLst/>
          </a:prstGeom>
        </p:spPr>
      </p:pic>
      <p:pic>
        <p:nvPicPr>
          <p:cNvPr id="2" name="图片 1"/>
          <p:cNvPicPr>
            <a:picLocks noChangeAspect="1"/>
          </p:cNvPicPr>
          <p:nvPr/>
        </p:nvPicPr>
        <p:blipFill>
          <a:blip r:embed="rId5"/>
          <a:stretch>
            <a:fillRect/>
          </a:stretch>
        </p:blipFill>
        <p:spPr>
          <a:xfrm>
            <a:off x="6418502" y="2128733"/>
            <a:ext cx="1914286" cy="609524"/>
          </a:xfrm>
          <a:prstGeom prst="rect">
            <a:avLst/>
          </a:prstGeom>
        </p:spPr>
      </p:pic>
    </p:spTree>
    <p:extLst>
      <p:ext uri="{BB962C8B-B14F-4D97-AF65-F5344CB8AC3E}">
        <p14:creationId xmlns:p14="http://schemas.microsoft.com/office/powerpoint/2010/main" val="15198664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p:cNvSpPr txBox="1"/>
          <p:nvPr/>
        </p:nvSpPr>
        <p:spPr>
          <a:xfrm>
            <a:off x="395536" y="288980"/>
            <a:ext cx="3760237"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卷积层训练</a:t>
            </a:r>
          </a:p>
        </p:txBody>
      </p:sp>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r="825"/>
          <a:stretch/>
        </p:blipFill>
        <p:spPr>
          <a:xfrm>
            <a:off x="323528" y="771550"/>
            <a:ext cx="7488832" cy="4197893"/>
          </a:xfrm>
          <a:prstGeom prst="rect">
            <a:avLst/>
          </a:prstGeom>
        </p:spPr>
      </p:pic>
    </p:spTree>
    <p:extLst>
      <p:ext uri="{BB962C8B-B14F-4D97-AF65-F5344CB8AC3E}">
        <p14:creationId xmlns:p14="http://schemas.microsoft.com/office/powerpoint/2010/main" val="2439208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p:cNvSpPr txBox="1"/>
          <p:nvPr/>
        </p:nvSpPr>
        <p:spPr>
          <a:xfrm>
            <a:off x="395536" y="288980"/>
            <a:ext cx="3760237"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卷积层训练</a:t>
            </a:r>
          </a:p>
        </p:txBody>
      </p:sp>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4"/>
          <a:srcRect r="908" b="1000"/>
          <a:stretch/>
        </p:blipFill>
        <p:spPr>
          <a:xfrm>
            <a:off x="330374" y="706953"/>
            <a:ext cx="7263687" cy="4313069"/>
          </a:xfrm>
          <a:prstGeom prst="rect">
            <a:avLst/>
          </a:prstGeom>
        </p:spPr>
      </p:pic>
      <p:pic>
        <p:nvPicPr>
          <p:cNvPr id="5" name="图片 4"/>
          <p:cNvPicPr>
            <a:picLocks noChangeAspect="1"/>
          </p:cNvPicPr>
          <p:nvPr/>
        </p:nvPicPr>
        <p:blipFill>
          <a:blip r:embed="rId5"/>
          <a:stretch>
            <a:fillRect/>
          </a:stretch>
        </p:blipFill>
        <p:spPr>
          <a:xfrm>
            <a:off x="6630072" y="2067694"/>
            <a:ext cx="1914286" cy="609524"/>
          </a:xfrm>
          <a:prstGeom prst="rect">
            <a:avLst/>
          </a:prstGeom>
        </p:spPr>
      </p:pic>
    </p:spTree>
    <p:extLst>
      <p:ext uri="{BB962C8B-B14F-4D97-AF65-F5344CB8AC3E}">
        <p14:creationId xmlns:p14="http://schemas.microsoft.com/office/powerpoint/2010/main" val="380238955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p:cNvSpPr txBox="1"/>
          <p:nvPr/>
        </p:nvSpPr>
        <p:spPr>
          <a:xfrm>
            <a:off x="395536" y="288980"/>
            <a:ext cx="3760237" cy="369332"/>
          </a:xfrm>
          <a:prstGeom prst="rect">
            <a:avLst/>
          </a:prstGeom>
          <a:noFill/>
        </p:spPr>
        <p:txBody>
          <a:bodyPr wrap="square" rtlCol="0">
            <a:spAutoFit/>
          </a:bodyPr>
          <a:lstStyle/>
          <a:p>
            <a:r>
              <a:rPr lang="zh-CN" altLang="en-US" dirty="0">
                <a:latin typeface="TypeLand 康熙字典體試用版" pitchFamily="50" charset="-120"/>
                <a:ea typeface="TypeLand 康熙字典體試用版" pitchFamily="50" charset="-120"/>
              </a:rPr>
              <a:t>卷积层训练</a:t>
            </a:r>
          </a:p>
        </p:txBody>
      </p:sp>
      <p:pic>
        <p:nvPicPr>
          <p:cNvPr id="3" name="图片 2"/>
          <p:cNvPicPr>
            <a:picLocks noChangeAspect="1"/>
          </p:cNvPicPr>
          <p:nvPr/>
        </p:nvPicPr>
        <p:blipFill>
          <a:blip r:embed="rId3"/>
          <a:stretch>
            <a:fillRect/>
          </a:stretch>
        </p:blipFill>
        <p:spPr>
          <a:xfrm>
            <a:off x="438778" y="843558"/>
            <a:ext cx="7433989" cy="4043268"/>
          </a:xfrm>
          <a:prstGeom prst="rect">
            <a:avLst/>
          </a:prstGeom>
        </p:spPr>
      </p:pic>
      <p:pic>
        <p:nvPicPr>
          <p:cNvPr id="4" name="Picture 4" descr="F:\Temp\400页超强PPT模板\花PNG\4.png"/>
          <p:cNvPicPr>
            <a:picLocks noChangeAspect="1" noChangeArrowheads="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6114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10"/>
          <p:cNvSpPr txBox="1"/>
          <p:nvPr/>
        </p:nvSpPr>
        <p:spPr>
          <a:xfrm>
            <a:off x="263644" y="292586"/>
            <a:ext cx="2340609" cy="400110"/>
          </a:xfrm>
          <a:prstGeom prst="rect">
            <a:avLst/>
          </a:prstGeom>
          <a:noFill/>
        </p:spPr>
        <p:txBody>
          <a:bodyPr wrap="square" rtlCol="0">
            <a:spAutoFit/>
          </a:bodyPr>
          <a:lstStyle/>
          <a:p>
            <a:r>
              <a:rPr lang="zh-CN" altLang="en-US" sz="2000" dirty="0">
                <a:latin typeface="TypeLand 康熙字典體試用版" pitchFamily="50" charset="-120"/>
                <a:ea typeface="TypeLand 康熙字典體試用版" pitchFamily="50" charset="-120"/>
              </a:rPr>
              <a:t>池化层的训练</a:t>
            </a:r>
          </a:p>
        </p:txBody>
      </p:sp>
      <p:pic>
        <p:nvPicPr>
          <p:cNvPr id="2" name="图片 1"/>
          <p:cNvPicPr>
            <a:picLocks noChangeAspect="1"/>
          </p:cNvPicPr>
          <p:nvPr/>
        </p:nvPicPr>
        <p:blipFill>
          <a:blip r:embed="rId3"/>
          <a:stretch>
            <a:fillRect/>
          </a:stretch>
        </p:blipFill>
        <p:spPr>
          <a:xfrm>
            <a:off x="395536" y="669057"/>
            <a:ext cx="6624736" cy="4036948"/>
          </a:xfrm>
          <a:prstGeom prst="rect">
            <a:avLst/>
          </a:prstGeom>
        </p:spPr>
      </p:pic>
      <p:pic>
        <p:nvPicPr>
          <p:cNvPr id="2050" name="Picture 2" descr="F:\Temp\400页超强PPT模板\初夏\花PNG\10.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89708" y="1488604"/>
            <a:ext cx="4176464" cy="4854130"/>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9880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6200000">
            <a:off x="-827749" y="1463929"/>
            <a:ext cx="4521645" cy="2201845"/>
          </a:xfrm>
          <a:prstGeom prst="rect">
            <a:avLst/>
          </a:prstGeom>
        </p:spPr>
      </p:pic>
      <p:grpSp>
        <p:nvGrpSpPr>
          <p:cNvPr id="13" name="组合 12"/>
          <p:cNvGrpSpPr/>
          <p:nvPr/>
        </p:nvGrpSpPr>
        <p:grpSpPr>
          <a:xfrm>
            <a:off x="7031244" y="483518"/>
            <a:ext cx="1319403" cy="1319403"/>
            <a:chOff x="4040967" y="1897043"/>
            <a:chExt cx="4526819" cy="4526819"/>
          </a:xfrm>
        </p:grpSpPr>
        <p:sp>
          <p:nvSpPr>
            <p:cNvPr id="4" name="椭圆 3"/>
            <p:cNvSpPr/>
            <p:nvPr/>
          </p:nvSpPr>
          <p:spPr>
            <a:xfrm>
              <a:off x="4251726" y="2107802"/>
              <a:ext cx="4105303" cy="4105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14" name="椭圆 13"/>
            <p:cNvSpPr/>
            <p:nvPr/>
          </p:nvSpPr>
          <p:spPr>
            <a:xfrm>
              <a:off x="4040967" y="1897043"/>
              <a:ext cx="4526819" cy="4526819"/>
            </a:xfrm>
            <a:prstGeom prst="ellipse">
              <a:avLst/>
            </a:prstGeom>
            <a:noFill/>
            <a:ln w="38100">
              <a:solidFill>
                <a:srgbClr val="9CE5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grpSp>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6680345" y="1304609"/>
            <a:ext cx="2021203" cy="864491"/>
          </a:xfrm>
          <a:prstGeom prst="rect">
            <a:avLst/>
          </a:prstGeom>
        </p:spPr>
      </p:pic>
      <p:sp>
        <p:nvSpPr>
          <p:cNvPr id="11" name="矩形 10"/>
          <p:cNvSpPr/>
          <p:nvPr/>
        </p:nvSpPr>
        <p:spPr>
          <a:xfrm>
            <a:off x="7289564" y="757171"/>
            <a:ext cx="841897" cy="486287"/>
          </a:xfrm>
          <a:prstGeom prst="rect">
            <a:avLst/>
          </a:prstGeom>
          <a:effectLst/>
        </p:spPr>
        <p:txBody>
          <a:bodyPr vert="horz" wrap="none">
            <a:spAutoFit/>
          </a:bodyPr>
          <a:lstStyle/>
          <a:p>
            <a:r>
              <a:rPr lang="zh-CN" altLang="en-US" sz="2560" dirty="0">
                <a:solidFill>
                  <a:srgbClr val="39A097"/>
                </a:solidFill>
                <a:ea typeface="微软雅黑" panose="020B0503020204020204" pitchFamily="34" charset="-122"/>
              </a:rPr>
              <a:t>目录</a:t>
            </a:r>
          </a:p>
        </p:txBody>
      </p:sp>
      <p:sp>
        <p:nvSpPr>
          <p:cNvPr id="12" name="矩形 11"/>
          <p:cNvSpPr/>
          <p:nvPr/>
        </p:nvSpPr>
        <p:spPr>
          <a:xfrm>
            <a:off x="7191896" y="1218022"/>
            <a:ext cx="1047082" cy="267446"/>
          </a:xfrm>
          <a:prstGeom prst="rect">
            <a:avLst/>
          </a:prstGeom>
          <a:effectLst/>
        </p:spPr>
        <p:txBody>
          <a:bodyPr vert="horz" wrap="none">
            <a:spAutoFit/>
          </a:bodyPr>
          <a:lstStyle/>
          <a:p>
            <a:r>
              <a:rPr lang="en-US" altLang="zh-CN" sz="1138" dirty="0">
                <a:solidFill>
                  <a:srgbClr val="39A097"/>
                </a:solidFill>
                <a:latin typeface="Arial" panose="020B0604020202020204" pitchFamily="34" charset="0"/>
                <a:ea typeface="微软雅黑" panose="020B0503020204020204" pitchFamily="34" charset="-122"/>
                <a:cs typeface="Arial" panose="020B0604020202020204" pitchFamily="34" charset="0"/>
              </a:rPr>
              <a:t>DIRECTORY</a:t>
            </a:r>
            <a:endParaRPr lang="zh-CN" altLang="en-US" sz="1138" dirty="0">
              <a:solidFill>
                <a:srgbClr val="39A097"/>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15"/>
          <p:cNvSpPr/>
          <p:nvPr/>
        </p:nvSpPr>
        <p:spPr>
          <a:xfrm>
            <a:off x="2203188" y="2869215"/>
            <a:ext cx="476412" cy="267446"/>
          </a:xfrm>
          <a:prstGeom prst="rect">
            <a:avLst/>
          </a:prstGeom>
          <a:effectLst/>
        </p:spPr>
        <p:txBody>
          <a:bodyPr vert="horz" wrap="none">
            <a:spAutoFit/>
          </a:bodyPr>
          <a:lstStyle/>
          <a:p>
            <a:pPr algn="ctr"/>
            <a:r>
              <a:rPr lang="zh-CN" altLang="en-US" sz="1138" dirty="0">
                <a:solidFill>
                  <a:srgbClr val="39A097"/>
                </a:solidFill>
                <a:latin typeface="+mj-lt"/>
                <a:ea typeface="微软雅黑" panose="020B0503020204020204" pitchFamily="34" charset="-122"/>
              </a:rPr>
              <a:t>概述</a:t>
            </a:r>
          </a:p>
        </p:txBody>
      </p:sp>
      <p:sp>
        <p:nvSpPr>
          <p:cNvPr id="17" name="矩形 16"/>
          <p:cNvSpPr/>
          <p:nvPr/>
        </p:nvSpPr>
        <p:spPr>
          <a:xfrm>
            <a:off x="2256085" y="2486205"/>
            <a:ext cx="370615" cy="442557"/>
          </a:xfrm>
          <a:prstGeom prst="rect">
            <a:avLst/>
          </a:prstGeom>
          <a:effectLst/>
        </p:spPr>
        <p:txBody>
          <a:bodyPr wrap="none">
            <a:spAutoFit/>
          </a:bodyPr>
          <a:lstStyle/>
          <a:p>
            <a:pPr algn="ctr"/>
            <a:r>
              <a:rPr lang="en-US" altLang="zh-CN" sz="2276" dirty="0">
                <a:solidFill>
                  <a:srgbClr val="39A097"/>
                </a:solidFill>
                <a:latin typeface="Agency FB" panose="020B0503020202020204" pitchFamily="34" charset="0"/>
                <a:ea typeface="微软雅黑" panose="020B0503020204020204" pitchFamily="34" charset="-122"/>
                <a:cs typeface="Arial" panose="020B0604020202020204" pitchFamily="34" charset="0"/>
              </a:rPr>
              <a:t>01</a:t>
            </a:r>
            <a:endParaRPr lang="zh-CN" altLang="en-US" sz="2276" dirty="0">
              <a:solidFill>
                <a:srgbClr val="39A097"/>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23" name="矩形 22"/>
          <p:cNvSpPr/>
          <p:nvPr/>
        </p:nvSpPr>
        <p:spPr>
          <a:xfrm>
            <a:off x="3187971" y="2869215"/>
            <a:ext cx="1351652" cy="267446"/>
          </a:xfrm>
          <a:prstGeom prst="rect">
            <a:avLst/>
          </a:prstGeom>
          <a:effectLst/>
        </p:spPr>
        <p:txBody>
          <a:bodyPr vert="horz" wrap="none">
            <a:spAutoFit/>
          </a:bodyPr>
          <a:lstStyle/>
          <a:p>
            <a:pPr algn="ctr"/>
            <a:r>
              <a:rPr lang="zh-CN" altLang="en-US" sz="1138" dirty="0">
                <a:solidFill>
                  <a:srgbClr val="39A097"/>
                </a:solidFill>
                <a:latin typeface="+mj-lt"/>
                <a:ea typeface="微软雅黑" panose="020B0503020204020204" pitchFamily="34" charset="-122"/>
              </a:rPr>
              <a:t>卷积神经网络结构</a:t>
            </a:r>
          </a:p>
        </p:txBody>
      </p:sp>
      <p:sp>
        <p:nvSpPr>
          <p:cNvPr id="24" name="矩形 23"/>
          <p:cNvSpPr/>
          <p:nvPr/>
        </p:nvSpPr>
        <p:spPr>
          <a:xfrm>
            <a:off x="3651234" y="2486205"/>
            <a:ext cx="425117" cy="442557"/>
          </a:xfrm>
          <a:prstGeom prst="rect">
            <a:avLst/>
          </a:prstGeom>
          <a:effectLst/>
        </p:spPr>
        <p:txBody>
          <a:bodyPr wrap="none">
            <a:spAutoFit/>
          </a:bodyPr>
          <a:lstStyle/>
          <a:p>
            <a:pPr algn="ctr"/>
            <a:r>
              <a:rPr lang="en-US" altLang="zh-CN" sz="2276" dirty="0">
                <a:solidFill>
                  <a:srgbClr val="39A097"/>
                </a:solidFill>
                <a:latin typeface="Agency FB" panose="020B0503020202020204" pitchFamily="34" charset="0"/>
                <a:ea typeface="微软雅黑" panose="020B0503020204020204" pitchFamily="34" charset="-122"/>
                <a:cs typeface="Arial" panose="020B0604020202020204" pitchFamily="34" charset="0"/>
              </a:rPr>
              <a:t>02</a:t>
            </a:r>
            <a:endParaRPr lang="zh-CN" altLang="en-US" sz="2276" dirty="0">
              <a:solidFill>
                <a:srgbClr val="39A097"/>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29" name="矩形 28"/>
          <p:cNvSpPr/>
          <p:nvPr/>
        </p:nvSpPr>
        <p:spPr>
          <a:xfrm>
            <a:off x="5220072" y="2486205"/>
            <a:ext cx="434734" cy="442557"/>
          </a:xfrm>
          <a:prstGeom prst="rect">
            <a:avLst/>
          </a:prstGeom>
          <a:effectLst/>
        </p:spPr>
        <p:txBody>
          <a:bodyPr wrap="none">
            <a:spAutoFit/>
          </a:bodyPr>
          <a:lstStyle/>
          <a:p>
            <a:pPr algn="ctr"/>
            <a:r>
              <a:rPr lang="en-US" altLang="zh-CN" sz="2276" dirty="0">
                <a:solidFill>
                  <a:srgbClr val="39A097"/>
                </a:solidFill>
                <a:latin typeface="Agency FB" panose="020B0503020202020204" pitchFamily="34" charset="0"/>
                <a:ea typeface="微软雅黑" panose="020B0503020204020204" pitchFamily="34" charset="-122"/>
                <a:cs typeface="Arial" panose="020B0604020202020204" pitchFamily="34" charset="0"/>
              </a:rPr>
              <a:t>03</a:t>
            </a:r>
            <a:endParaRPr lang="zh-CN" altLang="en-US" sz="2276" dirty="0">
              <a:solidFill>
                <a:srgbClr val="39A097"/>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33" name="矩形 32"/>
          <p:cNvSpPr/>
          <p:nvPr/>
        </p:nvSpPr>
        <p:spPr>
          <a:xfrm>
            <a:off x="6504258" y="2869215"/>
            <a:ext cx="476412" cy="267446"/>
          </a:xfrm>
          <a:prstGeom prst="rect">
            <a:avLst/>
          </a:prstGeom>
          <a:effectLst/>
        </p:spPr>
        <p:txBody>
          <a:bodyPr vert="horz" wrap="none">
            <a:spAutoFit/>
          </a:bodyPr>
          <a:lstStyle/>
          <a:p>
            <a:pPr algn="ctr"/>
            <a:r>
              <a:rPr lang="zh-CN" altLang="en-US" sz="1138" dirty="0">
                <a:solidFill>
                  <a:srgbClr val="39A097"/>
                </a:solidFill>
                <a:latin typeface="+mj-lt"/>
                <a:ea typeface="微软雅黑" panose="020B0503020204020204" pitchFamily="34" charset="-122"/>
              </a:rPr>
              <a:t>实验</a:t>
            </a:r>
          </a:p>
        </p:txBody>
      </p:sp>
      <p:sp>
        <p:nvSpPr>
          <p:cNvPr id="34" name="矩形 33"/>
          <p:cNvSpPr/>
          <p:nvPr/>
        </p:nvSpPr>
        <p:spPr>
          <a:xfrm>
            <a:off x="6530702" y="2486205"/>
            <a:ext cx="423514" cy="442557"/>
          </a:xfrm>
          <a:prstGeom prst="rect">
            <a:avLst/>
          </a:prstGeom>
          <a:effectLst/>
        </p:spPr>
        <p:txBody>
          <a:bodyPr wrap="none">
            <a:spAutoFit/>
          </a:bodyPr>
          <a:lstStyle/>
          <a:p>
            <a:pPr algn="ctr"/>
            <a:r>
              <a:rPr lang="en-US" altLang="zh-CN" sz="2276" dirty="0">
                <a:solidFill>
                  <a:srgbClr val="39A097"/>
                </a:solidFill>
                <a:latin typeface="Agency FB" panose="020B0503020202020204" pitchFamily="34" charset="0"/>
                <a:ea typeface="微软雅黑" panose="020B0503020204020204" pitchFamily="34" charset="-122"/>
                <a:cs typeface="Arial" panose="020B0604020202020204" pitchFamily="34" charset="0"/>
              </a:rPr>
              <a:t>04</a:t>
            </a:r>
            <a:endParaRPr lang="zh-CN" altLang="en-US" sz="2276" dirty="0">
              <a:solidFill>
                <a:srgbClr val="39A097"/>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18" name="矩形 17"/>
          <p:cNvSpPr/>
          <p:nvPr/>
        </p:nvSpPr>
        <p:spPr>
          <a:xfrm>
            <a:off x="4804524" y="2869215"/>
            <a:ext cx="1351652" cy="267446"/>
          </a:xfrm>
          <a:prstGeom prst="rect">
            <a:avLst/>
          </a:prstGeom>
          <a:effectLst/>
        </p:spPr>
        <p:txBody>
          <a:bodyPr vert="horz" wrap="none">
            <a:spAutoFit/>
          </a:bodyPr>
          <a:lstStyle/>
          <a:p>
            <a:pPr algn="ctr"/>
            <a:r>
              <a:rPr lang="zh-CN" altLang="en-US" sz="1138" dirty="0">
                <a:solidFill>
                  <a:srgbClr val="39A097"/>
                </a:solidFill>
                <a:latin typeface="+mj-lt"/>
                <a:ea typeface="微软雅黑" panose="020B0503020204020204" pitchFamily="34" charset="-122"/>
              </a:rPr>
              <a:t>卷积神经网络训练</a:t>
            </a:r>
          </a:p>
        </p:txBody>
      </p:sp>
    </p:spTree>
    <p:custDataLst>
      <p:tags r:id="rId1"/>
    </p:custDataLst>
    <p:extLst>
      <p:ext uri="{BB962C8B-B14F-4D97-AF65-F5344CB8AC3E}">
        <p14:creationId xmlns:p14="http://schemas.microsoft.com/office/powerpoint/2010/main" val="140855014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23" presetClass="entr" presetSubtype="3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strVal val="4*#ppt_w"/>
                                          </p:val>
                                        </p:tav>
                                        <p:tav tm="100000">
                                          <p:val>
                                            <p:strVal val="#ppt_w"/>
                                          </p:val>
                                        </p:tav>
                                      </p:tavLst>
                                    </p:anim>
                                    <p:anim calcmode="lin" valueType="num">
                                      <p:cBhvr>
                                        <p:cTn id="23" dur="500" fill="hold"/>
                                        <p:tgtEl>
                                          <p:spTgt spid="11"/>
                                        </p:tgtEl>
                                        <p:attrNameLst>
                                          <p:attrName>ppt_h</p:attrName>
                                        </p:attrNameLst>
                                      </p:cBhvr>
                                      <p:tavLst>
                                        <p:tav tm="0">
                                          <p:val>
                                            <p:strVal val="4*#ppt_h"/>
                                          </p:val>
                                        </p:tav>
                                        <p:tav tm="100000">
                                          <p:val>
                                            <p:strVal val="#ppt_h"/>
                                          </p:val>
                                        </p:tav>
                                      </p:tavLst>
                                    </p:anim>
                                  </p:childTnLst>
                                </p:cTn>
                              </p:par>
                              <p:par>
                                <p:cTn id="24" presetID="23" presetClass="entr" presetSubtype="3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strVal val="4*#ppt_w"/>
                                          </p:val>
                                        </p:tav>
                                        <p:tav tm="100000">
                                          <p:val>
                                            <p:strVal val="#ppt_w"/>
                                          </p:val>
                                        </p:tav>
                                      </p:tavLst>
                                    </p:anim>
                                    <p:anim calcmode="lin" valueType="num">
                                      <p:cBhvr>
                                        <p:cTn id="27" dur="500" fill="hold"/>
                                        <p:tgtEl>
                                          <p:spTgt spid="12"/>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23" grpId="0"/>
      <p:bldP spid="24" grpId="0"/>
      <p:bldP spid="29" grpId="0"/>
      <p:bldP spid="33" grpId="0"/>
      <p:bldP spid="3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Temp\400页超强PPT模板\初夏\花PNG\1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89708" y="1488604"/>
            <a:ext cx="4176464" cy="4854130"/>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95" name="TextBox 10"/>
          <p:cNvSpPr txBox="1"/>
          <p:nvPr/>
        </p:nvSpPr>
        <p:spPr>
          <a:xfrm>
            <a:off x="263644" y="292586"/>
            <a:ext cx="2340609" cy="400110"/>
          </a:xfrm>
          <a:prstGeom prst="rect">
            <a:avLst/>
          </a:prstGeom>
          <a:noFill/>
        </p:spPr>
        <p:txBody>
          <a:bodyPr wrap="square" rtlCol="0">
            <a:spAutoFit/>
          </a:bodyPr>
          <a:lstStyle/>
          <a:p>
            <a:r>
              <a:rPr lang="zh-CN" altLang="en-US" sz="2000" dirty="0">
                <a:latin typeface="TypeLand 康熙字典體試用版" pitchFamily="50" charset="-120"/>
                <a:ea typeface="TypeLand 康熙字典體試用版" pitchFamily="50" charset="-120"/>
              </a:rPr>
              <a:t>池化层的训练</a:t>
            </a:r>
          </a:p>
        </p:txBody>
      </p:sp>
      <p:pic>
        <p:nvPicPr>
          <p:cNvPr id="2" name="图片 1"/>
          <p:cNvPicPr>
            <a:picLocks noChangeAspect="1"/>
          </p:cNvPicPr>
          <p:nvPr/>
        </p:nvPicPr>
        <p:blipFill rotWithShape="1">
          <a:blip r:embed="rId4"/>
          <a:srcRect r="6977"/>
          <a:stretch/>
        </p:blipFill>
        <p:spPr>
          <a:xfrm>
            <a:off x="317931" y="843558"/>
            <a:ext cx="5580062" cy="3779348"/>
          </a:xfrm>
          <a:prstGeom prst="rect">
            <a:avLst/>
          </a:prstGeom>
        </p:spPr>
      </p:pic>
    </p:spTree>
    <p:extLst>
      <p:ext uri="{BB962C8B-B14F-4D97-AF65-F5344CB8AC3E}">
        <p14:creationId xmlns:p14="http://schemas.microsoft.com/office/powerpoint/2010/main" val="396743845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611560" y="685582"/>
            <a:ext cx="3622334" cy="3622334"/>
          </a:xfrm>
          <a:prstGeom prst="ellipse">
            <a:avLst/>
          </a:prstGeom>
          <a:solidFill>
            <a:schemeClr val="bg1">
              <a:alpha val="48000"/>
            </a:schemeClr>
          </a:solidFill>
          <a:ln w="3175">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F:\Temp\400页超强PPT模板\花PNG\1.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684584" y="1786800"/>
            <a:ext cx="4572455" cy="32491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
          <p:cNvSpPr txBox="1"/>
          <p:nvPr/>
        </p:nvSpPr>
        <p:spPr>
          <a:xfrm>
            <a:off x="5004048" y="2296694"/>
            <a:ext cx="3760237" cy="400110"/>
          </a:xfrm>
          <a:prstGeom prst="rect">
            <a:avLst/>
          </a:prstGeom>
          <a:noFill/>
        </p:spPr>
        <p:txBody>
          <a:bodyPr wrap="square" rtlCol="0">
            <a:spAutoFit/>
          </a:bodyPr>
          <a:lstStyle/>
          <a:p>
            <a:r>
              <a:rPr lang="en-US" altLang="zh-CN" sz="2000" dirty="0" err="1">
                <a:latin typeface="TypeLand 康熙字典體試用版" pitchFamily="50" charset="-120"/>
                <a:ea typeface="TypeLand 康熙字典體試用版" pitchFamily="50" charset="-120"/>
              </a:rPr>
              <a:t>Tensorflow</a:t>
            </a:r>
            <a:r>
              <a:rPr lang="en-US" altLang="zh-CN" sz="2000" dirty="0">
                <a:latin typeface="TypeLand 康熙字典體試用版" pitchFamily="50" charset="-120"/>
                <a:ea typeface="TypeLand 康熙字典體試用版" pitchFamily="50" charset="-120"/>
              </a:rPr>
              <a:t> </a:t>
            </a:r>
            <a:r>
              <a:rPr lang="zh-CN" altLang="en-US" sz="2000" dirty="0">
                <a:latin typeface="TypeLand 康熙字典體試用版" pitchFamily="50" charset="-120"/>
                <a:ea typeface="TypeLand 康熙字典體試用版" pitchFamily="50" charset="-120"/>
              </a:rPr>
              <a:t>实践</a:t>
            </a:r>
          </a:p>
        </p:txBody>
      </p:sp>
    </p:spTree>
    <p:extLst>
      <p:ext uri="{BB962C8B-B14F-4D97-AF65-F5344CB8AC3E}">
        <p14:creationId xmlns:p14="http://schemas.microsoft.com/office/powerpoint/2010/main" val="193568756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3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611560" y="1629452"/>
            <a:ext cx="7970373" cy="3308598"/>
          </a:xfrm>
          <a:prstGeom prst="rect">
            <a:avLst/>
          </a:prstGeom>
          <a:noFill/>
        </p:spPr>
        <p:txBody>
          <a:bodyPr wrap="square" rtlCol="0">
            <a:spAutoFit/>
          </a:bodyPr>
          <a:lstStyle/>
          <a:p>
            <a:pPr>
              <a:lnSpc>
                <a:spcPct val="150000"/>
              </a:lnSpc>
            </a:pPr>
            <a:r>
              <a:rPr lang="en-US" altLang="zh-CN" dirty="0" err="1">
                <a:solidFill>
                  <a:srgbClr val="FF0000"/>
                </a:solidFill>
                <a:latin typeface="+mn-ea"/>
              </a:rPr>
              <a:t>TensorFlow</a:t>
            </a:r>
            <a:r>
              <a:rPr lang="zh-CN" altLang="en-US" dirty="0">
                <a:solidFill>
                  <a:srgbClr val="FF0000"/>
                </a:solidFill>
                <a:latin typeface="+mn-ea"/>
              </a:rPr>
              <a:t>基本使用</a:t>
            </a:r>
            <a:endParaRPr lang="en-US" altLang="zh-CN" sz="1600" dirty="0">
              <a:latin typeface="+mn-ea"/>
            </a:endParaRPr>
          </a:p>
          <a:p>
            <a:pPr marL="285750" indent="-285750">
              <a:lnSpc>
                <a:spcPct val="150000"/>
              </a:lnSpc>
              <a:buFont typeface="Arial" panose="020B0604020202020204" pitchFamily="34" charset="0"/>
              <a:buChar char="•"/>
            </a:pPr>
            <a:r>
              <a:rPr lang="zh-CN" altLang="en-US" sz="1400" dirty="0">
                <a:latin typeface="+mn-ea"/>
              </a:rPr>
              <a:t>将计算流程表示成图</a:t>
            </a:r>
            <a:endParaRPr lang="en-US" altLang="zh-CN" sz="1400" dirty="0">
              <a:latin typeface="+mn-ea"/>
            </a:endParaRPr>
          </a:p>
          <a:p>
            <a:pPr marL="285750" indent="-285750">
              <a:lnSpc>
                <a:spcPct val="150000"/>
              </a:lnSpc>
              <a:buFont typeface="Arial" panose="020B0604020202020204" pitchFamily="34" charset="0"/>
              <a:buChar char="•"/>
            </a:pPr>
            <a:r>
              <a:rPr lang="zh-CN" altLang="en-US" sz="1400" dirty="0">
                <a:latin typeface="+mn-ea"/>
              </a:rPr>
              <a:t>将数据表示为</a:t>
            </a:r>
            <a:r>
              <a:rPr lang="en-US" altLang="zh-CN" sz="1400" dirty="0">
                <a:latin typeface="+mn-ea"/>
              </a:rPr>
              <a:t>tensors</a:t>
            </a:r>
          </a:p>
          <a:p>
            <a:pPr marL="285750" indent="-285750">
              <a:lnSpc>
                <a:spcPct val="150000"/>
              </a:lnSpc>
              <a:buFont typeface="Arial" panose="020B0604020202020204" pitchFamily="34" charset="0"/>
              <a:buChar char="•"/>
            </a:pPr>
            <a:r>
              <a:rPr lang="zh-CN" altLang="en-US" sz="1400" dirty="0">
                <a:latin typeface="+mn-ea"/>
              </a:rPr>
              <a:t>使用</a:t>
            </a:r>
            <a:r>
              <a:rPr lang="en-US" altLang="zh-CN" sz="1400" dirty="0">
                <a:latin typeface="+mn-ea"/>
              </a:rPr>
              <a:t>Variables</a:t>
            </a:r>
            <a:r>
              <a:rPr lang="zh-CN" altLang="en-US" sz="1400" dirty="0">
                <a:latin typeface="+mn-ea"/>
              </a:rPr>
              <a:t>来保持状态信息</a:t>
            </a:r>
            <a:endParaRPr lang="en-US" altLang="zh-CN" sz="1400" dirty="0">
              <a:latin typeface="+mn-ea"/>
            </a:endParaRPr>
          </a:p>
          <a:p>
            <a:pPr marL="285750" indent="-285750">
              <a:lnSpc>
                <a:spcPct val="150000"/>
              </a:lnSpc>
              <a:buFont typeface="Arial" panose="020B0604020202020204" pitchFamily="34" charset="0"/>
              <a:buChar char="•"/>
            </a:pPr>
            <a:r>
              <a:rPr lang="zh-CN" altLang="en-US" sz="1400" dirty="0">
                <a:latin typeface="+mn-ea"/>
              </a:rPr>
              <a:t>通过</a:t>
            </a:r>
            <a:r>
              <a:rPr lang="en-US" altLang="zh-CN" sz="1400" dirty="0">
                <a:latin typeface="+mn-ea"/>
              </a:rPr>
              <a:t>Session</a:t>
            </a:r>
            <a:r>
              <a:rPr lang="zh-CN" altLang="en-US" sz="1400" dirty="0">
                <a:latin typeface="+mn-ea"/>
              </a:rPr>
              <a:t>来执行图计算</a:t>
            </a:r>
            <a:endParaRPr lang="en-US" altLang="zh-CN" sz="1400" dirty="0">
              <a:latin typeface="+mn-ea"/>
            </a:endParaRPr>
          </a:p>
          <a:p>
            <a:pPr marL="285750" indent="-285750">
              <a:lnSpc>
                <a:spcPct val="150000"/>
              </a:lnSpc>
              <a:buFont typeface="Arial" panose="020B0604020202020204" pitchFamily="34" charset="0"/>
              <a:buChar char="•"/>
            </a:pPr>
            <a:r>
              <a:rPr lang="zh-CN" altLang="en-US" sz="1400" dirty="0">
                <a:latin typeface="+mn-ea"/>
              </a:rPr>
              <a:t>分别使用</a:t>
            </a:r>
            <a:r>
              <a:rPr lang="en-US" altLang="zh-CN" sz="1400" dirty="0">
                <a:latin typeface="+mn-ea"/>
              </a:rPr>
              <a:t>feeds</a:t>
            </a:r>
            <a:r>
              <a:rPr lang="zh-CN" altLang="en-US" sz="1400" dirty="0">
                <a:latin typeface="+mn-ea"/>
              </a:rPr>
              <a:t>和</a:t>
            </a:r>
            <a:r>
              <a:rPr lang="en-US" altLang="zh-CN" sz="1400" dirty="0">
                <a:latin typeface="+mn-ea"/>
              </a:rPr>
              <a:t>fetches</a:t>
            </a:r>
            <a:r>
              <a:rPr lang="zh-CN" altLang="en-US" sz="1400" dirty="0">
                <a:latin typeface="+mn-ea"/>
              </a:rPr>
              <a:t>来填充数据和抓取任意的操作结果</a:t>
            </a:r>
            <a:endParaRPr lang="en-US" altLang="zh-CN" sz="1400" dirty="0">
              <a:latin typeface="+mn-ea"/>
            </a:endParaRPr>
          </a:p>
          <a:p>
            <a:endParaRPr lang="en-US" altLang="zh-CN" sz="1400" dirty="0">
              <a:latin typeface="TypeLand 康熙字典體試用版" pitchFamily="50" charset="-120"/>
              <a:ea typeface="TypeLand 康熙字典體試用版" pitchFamily="50" charset="-120"/>
            </a:endParaRPr>
          </a:p>
          <a:p>
            <a:pPr>
              <a:lnSpc>
                <a:spcPct val="150000"/>
              </a:lnSpc>
            </a:pPr>
            <a:r>
              <a:rPr lang="en-US" altLang="zh-CN" sz="1400" dirty="0">
                <a:latin typeface="+mn-ea"/>
              </a:rPr>
              <a:t>    </a:t>
            </a:r>
            <a:r>
              <a:rPr lang="en-US" altLang="zh-CN" sz="1400" dirty="0" err="1">
                <a:latin typeface="+mn-ea"/>
              </a:rPr>
              <a:t>TensorFlow</a:t>
            </a:r>
            <a:r>
              <a:rPr lang="zh-CN" altLang="en-US" sz="1400" dirty="0">
                <a:latin typeface="+mn-ea"/>
              </a:rPr>
              <a:t>中的程序使用，通常都是先创建一个图</a:t>
            </a:r>
            <a:r>
              <a:rPr lang="en-US" altLang="zh-CN" sz="1400" dirty="0">
                <a:latin typeface="+mn-ea"/>
              </a:rPr>
              <a:t>(graph)</a:t>
            </a:r>
            <a:r>
              <a:rPr lang="zh-CN" altLang="en-US" sz="1400" dirty="0">
                <a:latin typeface="+mn-ea"/>
              </a:rPr>
              <a:t>，然后在一个会话</a:t>
            </a:r>
            <a:r>
              <a:rPr lang="en-US" altLang="zh-CN" sz="1400" dirty="0">
                <a:latin typeface="+mn-ea"/>
              </a:rPr>
              <a:t>(session)</a:t>
            </a:r>
            <a:r>
              <a:rPr lang="zh-CN" altLang="en-US" sz="1400" dirty="0">
                <a:latin typeface="+mn-ea"/>
              </a:rPr>
              <a:t>里运行它</a:t>
            </a:r>
            <a:r>
              <a:rPr lang="zh-CN" altLang="en-US" sz="1400" dirty="0">
                <a:latin typeface="TypeLand 康熙字典體試用版" pitchFamily="50" charset="-120"/>
                <a:ea typeface="TypeLand 康熙字典體試用版" pitchFamily="50" charset="-120"/>
              </a:rPr>
              <a:t>。</a:t>
            </a:r>
            <a:r>
              <a:rPr lang="en-US" altLang="zh-CN" sz="1400" dirty="0">
                <a:latin typeface="TypeLand 康熙字典體試用版" pitchFamily="50" charset="-120"/>
                <a:ea typeface="TypeLand 康熙字典體試用版" pitchFamily="50" charset="-120"/>
              </a:rPr>
              <a:t>Session</a:t>
            </a:r>
            <a:r>
              <a:rPr lang="zh-CN" altLang="en-US" sz="1400" dirty="0">
                <a:latin typeface="+mn-ea"/>
              </a:rPr>
              <a:t>将图的节点们</a:t>
            </a:r>
            <a:r>
              <a:rPr lang="en-US" altLang="zh-CN" sz="1400" dirty="0">
                <a:latin typeface="+mn-ea"/>
              </a:rPr>
              <a:t>(</a:t>
            </a:r>
            <a:r>
              <a:rPr lang="zh-CN" altLang="en-US" sz="1400" dirty="0">
                <a:latin typeface="+mn-ea"/>
              </a:rPr>
              <a:t>即</a:t>
            </a:r>
            <a:r>
              <a:rPr lang="en-US" altLang="zh-CN" sz="1400" dirty="0">
                <a:latin typeface="+mn-ea"/>
              </a:rPr>
              <a:t>ops)</a:t>
            </a:r>
            <a:r>
              <a:rPr lang="zh-CN" altLang="en-US" sz="1400" dirty="0">
                <a:latin typeface="+mn-ea"/>
              </a:rPr>
              <a:t>放置到计算设备</a:t>
            </a:r>
            <a:r>
              <a:rPr lang="en-US" altLang="zh-CN" sz="1400" dirty="0">
                <a:latin typeface="+mn-ea"/>
              </a:rPr>
              <a:t>(</a:t>
            </a:r>
            <a:r>
              <a:rPr lang="zh-CN" altLang="en-US" sz="1400" dirty="0">
                <a:latin typeface="+mn-ea"/>
              </a:rPr>
              <a:t>如</a:t>
            </a:r>
            <a:r>
              <a:rPr lang="en-US" altLang="zh-CN" sz="1400" dirty="0">
                <a:latin typeface="+mn-ea"/>
              </a:rPr>
              <a:t>CPUs</a:t>
            </a:r>
            <a:r>
              <a:rPr lang="zh-CN" altLang="en-US" sz="1400" dirty="0">
                <a:latin typeface="+mn-ea"/>
              </a:rPr>
              <a:t>和</a:t>
            </a:r>
            <a:r>
              <a:rPr lang="en-US" altLang="zh-CN" sz="1400" dirty="0">
                <a:latin typeface="+mn-ea"/>
              </a:rPr>
              <a:t>GPUs)</a:t>
            </a:r>
            <a:r>
              <a:rPr lang="zh-CN" altLang="en-US" sz="1400" dirty="0">
                <a:latin typeface="+mn-ea"/>
              </a:rPr>
              <a:t>上，然后通过方法执行它们；这些方法执行完成后，将返回</a:t>
            </a:r>
            <a:r>
              <a:rPr lang="en-US" altLang="zh-CN" sz="1400" dirty="0">
                <a:latin typeface="+mn-ea"/>
              </a:rPr>
              <a:t>tensors</a:t>
            </a:r>
            <a:r>
              <a:rPr lang="zh-CN" altLang="en-US" sz="1200" dirty="0">
                <a:latin typeface="+mn-ea"/>
              </a:rPr>
              <a:t>。</a:t>
            </a:r>
          </a:p>
        </p:txBody>
      </p:sp>
      <p:sp>
        <p:nvSpPr>
          <p:cNvPr id="2" name="文本框 1"/>
          <p:cNvSpPr txBox="1"/>
          <p:nvPr/>
        </p:nvSpPr>
        <p:spPr>
          <a:xfrm>
            <a:off x="523362" y="567599"/>
            <a:ext cx="8424936" cy="1154162"/>
          </a:xfrm>
          <a:prstGeom prst="rect">
            <a:avLst/>
          </a:prstGeom>
          <a:noFill/>
        </p:spPr>
        <p:txBody>
          <a:bodyPr wrap="square" rtlCol="0">
            <a:spAutoFit/>
          </a:bodyPr>
          <a:lstStyle/>
          <a:p>
            <a:pPr>
              <a:lnSpc>
                <a:spcPct val="150000"/>
              </a:lnSpc>
            </a:pPr>
            <a:r>
              <a:rPr lang="en-US" altLang="zh-CN" dirty="0" err="1"/>
              <a:t>Tensorflow</a:t>
            </a:r>
            <a:r>
              <a:rPr lang="zh-CN" altLang="en-US" dirty="0"/>
              <a:t>，</a:t>
            </a:r>
            <a:r>
              <a:rPr lang="zh-CN" altLang="en-US" sz="1400" dirty="0"/>
              <a:t>一个使用数据流图</a:t>
            </a:r>
            <a:r>
              <a:rPr lang="en-US" altLang="zh-CN" sz="1400" dirty="0"/>
              <a:t>(data flow graphs)</a:t>
            </a:r>
            <a:r>
              <a:rPr lang="zh-CN" altLang="en-US" sz="1400" dirty="0"/>
              <a:t>技术来进行数值计算的开源软件库，数据流图的有向图中的节点通常代表数学运算，但也可以表示数据的输入、输出和读写等操作；有向图中的边表示节点之间的某种联系，它负责传输多维数据</a:t>
            </a:r>
            <a:r>
              <a:rPr lang="en-US" altLang="zh-CN" sz="1400" dirty="0"/>
              <a:t>(Tensors)</a:t>
            </a:r>
            <a:r>
              <a:rPr lang="zh-CN" altLang="en-US" sz="1400" dirty="0"/>
              <a:t>。</a:t>
            </a:r>
          </a:p>
        </p:txBody>
      </p:sp>
    </p:spTree>
    <p:extLst>
      <p:ext uri="{BB962C8B-B14F-4D97-AF65-F5344CB8AC3E}">
        <p14:creationId xmlns:p14="http://schemas.microsoft.com/office/powerpoint/2010/main" val="10426020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6" name="TextBox 13"/>
          <p:cNvSpPr txBox="1"/>
          <p:nvPr/>
        </p:nvSpPr>
        <p:spPr>
          <a:xfrm>
            <a:off x="395536" y="195486"/>
            <a:ext cx="3760237" cy="369332"/>
          </a:xfrm>
          <a:prstGeom prst="rect">
            <a:avLst/>
          </a:prstGeom>
          <a:noFill/>
        </p:spPr>
        <p:txBody>
          <a:bodyPr wrap="square" rtlCol="0">
            <a:spAutoFit/>
          </a:bodyPr>
          <a:lstStyle/>
          <a:p>
            <a:r>
              <a:rPr lang="en-US" altLang="zh-CN" dirty="0"/>
              <a:t>CNN</a:t>
            </a:r>
            <a:r>
              <a:rPr lang="zh-CN" altLang="en-US" dirty="0"/>
              <a:t>对</a:t>
            </a:r>
            <a:r>
              <a:rPr lang="en-US" altLang="zh-CN" dirty="0"/>
              <a:t>MNIST</a:t>
            </a:r>
            <a:r>
              <a:rPr lang="zh-CN" altLang="en-US" dirty="0"/>
              <a:t>数据集进行识别</a:t>
            </a:r>
            <a:endParaRPr lang="zh-CN" altLang="en-US" dirty="0">
              <a:latin typeface="TypeLand 康熙字典體試用版" pitchFamily="50" charset="-120"/>
              <a:ea typeface="TypeLand 康熙字典體試用版" pitchFamily="50" charset="-120"/>
            </a:endParaRPr>
          </a:p>
        </p:txBody>
      </p:sp>
      <p:sp>
        <p:nvSpPr>
          <p:cNvPr id="2" name="文本框 1"/>
          <p:cNvSpPr txBox="1"/>
          <p:nvPr/>
        </p:nvSpPr>
        <p:spPr>
          <a:xfrm>
            <a:off x="395536" y="699542"/>
            <a:ext cx="8424936" cy="276999"/>
          </a:xfrm>
          <a:prstGeom prst="rect">
            <a:avLst/>
          </a:prstGeom>
          <a:noFill/>
        </p:spPr>
        <p:txBody>
          <a:bodyPr wrap="square" rtlCol="0">
            <a:spAutoFit/>
          </a:bodyPr>
          <a:lstStyle/>
          <a:p>
            <a:r>
              <a:rPr lang="zh-CN" altLang="en-US" sz="1200" dirty="0"/>
              <a:t>首先引入</a:t>
            </a:r>
            <a:r>
              <a:rPr lang="en-US" altLang="zh-CN" sz="1200" dirty="0" err="1"/>
              <a:t>tensorflow</a:t>
            </a:r>
            <a:r>
              <a:rPr lang="zh-CN" altLang="en-US" sz="1200" dirty="0"/>
              <a:t>框架，然后加载数集，</a:t>
            </a:r>
            <a:r>
              <a:rPr lang="en-US" altLang="zh-CN" sz="1200" dirty="0" err="1"/>
              <a:t>mnist</a:t>
            </a:r>
            <a:r>
              <a:rPr lang="zh-CN" altLang="en-US" sz="1200" dirty="0"/>
              <a:t>数据集是一个手写数字的图片数据集，一张图片是一个</a:t>
            </a:r>
            <a:r>
              <a:rPr lang="en-US" altLang="zh-CN" sz="1200" dirty="0"/>
              <a:t>28*28</a:t>
            </a:r>
            <a:r>
              <a:rPr lang="zh-CN" altLang="en-US" sz="1200" dirty="0"/>
              <a:t>的像素点矩阵</a:t>
            </a:r>
          </a:p>
        </p:txBody>
      </p:sp>
      <p:pic>
        <p:nvPicPr>
          <p:cNvPr id="8" name="图片 7"/>
          <p:cNvPicPr>
            <a:picLocks noChangeAspect="1"/>
          </p:cNvPicPr>
          <p:nvPr/>
        </p:nvPicPr>
        <p:blipFill>
          <a:blip r:embed="rId4"/>
          <a:stretch>
            <a:fillRect/>
          </a:stretch>
        </p:blipFill>
        <p:spPr>
          <a:xfrm>
            <a:off x="467544" y="1059582"/>
            <a:ext cx="5457143" cy="723810"/>
          </a:xfrm>
          <a:prstGeom prst="rect">
            <a:avLst/>
          </a:prstGeom>
        </p:spPr>
      </p:pic>
      <p:sp>
        <p:nvSpPr>
          <p:cNvPr id="9" name="文本框 8"/>
          <p:cNvSpPr txBox="1"/>
          <p:nvPr/>
        </p:nvSpPr>
        <p:spPr>
          <a:xfrm>
            <a:off x="414062" y="1934711"/>
            <a:ext cx="6840760" cy="276999"/>
          </a:xfrm>
          <a:prstGeom prst="rect">
            <a:avLst/>
          </a:prstGeom>
          <a:noFill/>
        </p:spPr>
        <p:txBody>
          <a:bodyPr wrap="square" rtlCol="0">
            <a:spAutoFit/>
          </a:bodyPr>
          <a:lstStyle/>
          <a:p>
            <a:r>
              <a:rPr lang="zh-CN" altLang="en-US" sz="1200" dirty="0"/>
              <a:t>然后对权值初始化</a:t>
            </a:r>
          </a:p>
        </p:txBody>
      </p:sp>
      <p:pic>
        <p:nvPicPr>
          <p:cNvPr id="10" name="图片 9"/>
          <p:cNvPicPr>
            <a:picLocks noChangeAspect="1"/>
          </p:cNvPicPr>
          <p:nvPr/>
        </p:nvPicPr>
        <p:blipFill>
          <a:blip r:embed="rId5"/>
          <a:stretch>
            <a:fillRect/>
          </a:stretch>
        </p:blipFill>
        <p:spPr>
          <a:xfrm>
            <a:off x="467544" y="2211710"/>
            <a:ext cx="4838095" cy="1342857"/>
          </a:xfrm>
          <a:prstGeom prst="rect">
            <a:avLst/>
          </a:prstGeom>
        </p:spPr>
      </p:pic>
      <p:pic>
        <p:nvPicPr>
          <p:cNvPr id="11" name="图片 10"/>
          <p:cNvPicPr>
            <a:picLocks noChangeAspect="1"/>
          </p:cNvPicPr>
          <p:nvPr/>
        </p:nvPicPr>
        <p:blipFill>
          <a:blip r:embed="rId6"/>
          <a:stretch>
            <a:fillRect/>
          </a:stretch>
        </p:blipFill>
        <p:spPr>
          <a:xfrm>
            <a:off x="467544" y="3967062"/>
            <a:ext cx="7485714" cy="980952"/>
          </a:xfrm>
          <a:prstGeom prst="rect">
            <a:avLst/>
          </a:prstGeom>
        </p:spPr>
      </p:pic>
      <p:sp>
        <p:nvSpPr>
          <p:cNvPr id="12" name="文本框 11"/>
          <p:cNvSpPr txBox="1"/>
          <p:nvPr/>
        </p:nvSpPr>
        <p:spPr>
          <a:xfrm>
            <a:off x="430018" y="3662903"/>
            <a:ext cx="6840760" cy="276999"/>
          </a:xfrm>
          <a:prstGeom prst="rect">
            <a:avLst/>
          </a:prstGeom>
          <a:noFill/>
        </p:spPr>
        <p:txBody>
          <a:bodyPr wrap="square" rtlCol="0">
            <a:spAutoFit/>
          </a:bodyPr>
          <a:lstStyle/>
          <a:p>
            <a:r>
              <a:rPr lang="zh-CN" altLang="en-US" sz="1200" dirty="0"/>
              <a:t>卷积和池化</a:t>
            </a:r>
          </a:p>
        </p:txBody>
      </p:sp>
      <p:sp>
        <p:nvSpPr>
          <p:cNvPr id="3" name="矩形 2"/>
          <p:cNvSpPr/>
          <p:nvPr/>
        </p:nvSpPr>
        <p:spPr>
          <a:xfrm>
            <a:off x="1979712" y="3831566"/>
            <a:ext cx="2736304" cy="307777"/>
          </a:xfrm>
          <a:prstGeom prst="rect">
            <a:avLst/>
          </a:prstGeom>
        </p:spPr>
        <p:txBody>
          <a:bodyPr wrap="square">
            <a:spAutoFit/>
          </a:bodyPr>
          <a:lstStyle/>
          <a:p>
            <a:r>
              <a:rPr lang="zh-CN" altLang="en-US" sz="1400" dirty="0">
                <a:solidFill>
                  <a:srgbClr val="FF0000"/>
                </a:solidFill>
              </a:rPr>
              <a:t>格式为</a:t>
            </a:r>
            <a:r>
              <a:rPr lang="en-US" altLang="zh-CN" sz="1400" dirty="0">
                <a:solidFill>
                  <a:srgbClr val="FF0000"/>
                </a:solidFill>
              </a:rPr>
              <a:t>[batch</a:t>
            </a:r>
            <a:r>
              <a:rPr lang="zh-CN" altLang="en-US" sz="1400" dirty="0">
                <a:solidFill>
                  <a:srgbClr val="FF0000"/>
                </a:solidFill>
              </a:rPr>
              <a:t>，长，宽，通道数</a:t>
            </a:r>
            <a:r>
              <a:rPr lang="en-US" altLang="zh-CN" sz="1400" dirty="0">
                <a:solidFill>
                  <a:srgbClr val="FF0000"/>
                </a:solidFill>
              </a:rPr>
              <a:t>]</a:t>
            </a:r>
          </a:p>
        </p:txBody>
      </p:sp>
      <p:sp>
        <p:nvSpPr>
          <p:cNvPr id="13" name="矩形 12"/>
          <p:cNvSpPr/>
          <p:nvPr/>
        </p:nvSpPr>
        <p:spPr>
          <a:xfrm>
            <a:off x="2569334" y="4385950"/>
            <a:ext cx="4162905" cy="307777"/>
          </a:xfrm>
          <a:prstGeom prst="rect">
            <a:avLst/>
          </a:prstGeom>
        </p:spPr>
        <p:txBody>
          <a:bodyPr wrap="square">
            <a:spAutoFit/>
          </a:bodyPr>
          <a:lstStyle/>
          <a:p>
            <a:r>
              <a:rPr lang="zh-CN" altLang="en-US" sz="1400" dirty="0">
                <a:solidFill>
                  <a:srgbClr val="FF0000"/>
                </a:solidFill>
              </a:rPr>
              <a:t>格式为</a:t>
            </a:r>
            <a:r>
              <a:rPr lang="en-US" altLang="zh-CN" sz="1400" dirty="0">
                <a:solidFill>
                  <a:srgbClr val="FF0000"/>
                </a:solidFill>
              </a:rPr>
              <a:t>[</a:t>
            </a:r>
            <a:r>
              <a:rPr lang="zh-CN" altLang="en-US" sz="1400" dirty="0">
                <a:solidFill>
                  <a:srgbClr val="FF0000"/>
                </a:solidFill>
              </a:rPr>
              <a:t>长，宽，输入通道数，输出通道数</a:t>
            </a:r>
            <a:r>
              <a:rPr lang="en-US" altLang="zh-CN" sz="1400" dirty="0">
                <a:solidFill>
                  <a:srgbClr val="FF0000"/>
                </a:solidFill>
              </a:rPr>
              <a:t>]</a:t>
            </a:r>
          </a:p>
        </p:txBody>
      </p:sp>
    </p:spTree>
    <p:extLst>
      <p:ext uri="{BB962C8B-B14F-4D97-AF65-F5344CB8AC3E}">
        <p14:creationId xmlns:p14="http://schemas.microsoft.com/office/powerpoint/2010/main" val="30553657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6" name="TextBox 13"/>
          <p:cNvSpPr txBox="1"/>
          <p:nvPr/>
        </p:nvSpPr>
        <p:spPr>
          <a:xfrm>
            <a:off x="395536" y="195486"/>
            <a:ext cx="3760237" cy="369332"/>
          </a:xfrm>
          <a:prstGeom prst="rect">
            <a:avLst/>
          </a:prstGeom>
          <a:noFill/>
        </p:spPr>
        <p:txBody>
          <a:bodyPr wrap="square" rtlCol="0">
            <a:spAutoFit/>
          </a:bodyPr>
          <a:lstStyle/>
          <a:p>
            <a:r>
              <a:rPr lang="en-US" altLang="zh-CN" dirty="0"/>
              <a:t>CNN</a:t>
            </a:r>
            <a:r>
              <a:rPr lang="zh-CN" altLang="en-US" dirty="0"/>
              <a:t>对</a:t>
            </a:r>
            <a:r>
              <a:rPr lang="en-US" altLang="zh-CN" dirty="0"/>
              <a:t>MNIST</a:t>
            </a:r>
            <a:r>
              <a:rPr lang="zh-CN" altLang="en-US" dirty="0"/>
              <a:t>数据集进行识别</a:t>
            </a:r>
            <a:endParaRPr lang="zh-CN" altLang="en-US" dirty="0">
              <a:latin typeface="TypeLand 康熙字典體試用版" pitchFamily="50" charset="-120"/>
              <a:ea typeface="TypeLand 康熙字典體試用版" pitchFamily="50" charset="-120"/>
            </a:endParaRPr>
          </a:p>
        </p:txBody>
      </p:sp>
      <p:sp>
        <p:nvSpPr>
          <p:cNvPr id="2" name="文本框 1"/>
          <p:cNvSpPr txBox="1"/>
          <p:nvPr/>
        </p:nvSpPr>
        <p:spPr>
          <a:xfrm>
            <a:off x="395536" y="854591"/>
            <a:ext cx="6840760" cy="276999"/>
          </a:xfrm>
          <a:prstGeom prst="rect">
            <a:avLst/>
          </a:prstGeom>
          <a:noFill/>
        </p:spPr>
        <p:txBody>
          <a:bodyPr wrap="square" rtlCol="0">
            <a:spAutoFit/>
          </a:bodyPr>
          <a:lstStyle/>
          <a:p>
            <a:r>
              <a:rPr lang="zh-CN" altLang="en-US" sz="1200" dirty="0"/>
              <a:t>第一层卷积层和池化层</a:t>
            </a:r>
          </a:p>
        </p:txBody>
      </p:sp>
      <p:sp>
        <p:nvSpPr>
          <p:cNvPr id="12" name="文本框 11"/>
          <p:cNvSpPr txBox="1"/>
          <p:nvPr/>
        </p:nvSpPr>
        <p:spPr>
          <a:xfrm>
            <a:off x="395536" y="3014831"/>
            <a:ext cx="6840760" cy="276999"/>
          </a:xfrm>
          <a:prstGeom prst="rect">
            <a:avLst/>
          </a:prstGeom>
          <a:noFill/>
        </p:spPr>
        <p:txBody>
          <a:bodyPr wrap="square" rtlCol="0">
            <a:spAutoFit/>
          </a:bodyPr>
          <a:lstStyle/>
          <a:p>
            <a:r>
              <a:rPr lang="zh-CN" altLang="en-US" sz="1200" dirty="0"/>
              <a:t>第二层：卷积层和池化层</a:t>
            </a:r>
          </a:p>
        </p:txBody>
      </p:sp>
      <p:pic>
        <p:nvPicPr>
          <p:cNvPr id="3" name="图片 2"/>
          <p:cNvPicPr>
            <a:picLocks noChangeAspect="1"/>
          </p:cNvPicPr>
          <p:nvPr/>
        </p:nvPicPr>
        <p:blipFill>
          <a:blip r:embed="rId4"/>
          <a:stretch>
            <a:fillRect/>
          </a:stretch>
        </p:blipFill>
        <p:spPr>
          <a:xfrm>
            <a:off x="439348" y="1259782"/>
            <a:ext cx="5333333" cy="1600000"/>
          </a:xfrm>
          <a:prstGeom prst="rect">
            <a:avLst/>
          </a:prstGeom>
        </p:spPr>
      </p:pic>
      <p:pic>
        <p:nvPicPr>
          <p:cNvPr id="5" name="图片 4"/>
          <p:cNvPicPr>
            <a:picLocks noChangeAspect="1"/>
          </p:cNvPicPr>
          <p:nvPr/>
        </p:nvPicPr>
        <p:blipFill>
          <a:blip r:embed="rId5"/>
          <a:stretch>
            <a:fillRect/>
          </a:stretch>
        </p:blipFill>
        <p:spPr>
          <a:xfrm>
            <a:off x="439348" y="3424910"/>
            <a:ext cx="4952381" cy="1019048"/>
          </a:xfrm>
          <a:prstGeom prst="rect">
            <a:avLst/>
          </a:prstGeom>
        </p:spPr>
      </p:pic>
    </p:spTree>
    <p:extLst>
      <p:ext uri="{BB962C8B-B14F-4D97-AF65-F5344CB8AC3E}">
        <p14:creationId xmlns:p14="http://schemas.microsoft.com/office/powerpoint/2010/main" val="267815290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6" name="TextBox 13"/>
          <p:cNvSpPr txBox="1"/>
          <p:nvPr/>
        </p:nvSpPr>
        <p:spPr>
          <a:xfrm>
            <a:off x="395536" y="195486"/>
            <a:ext cx="3760237" cy="369332"/>
          </a:xfrm>
          <a:prstGeom prst="rect">
            <a:avLst/>
          </a:prstGeom>
          <a:noFill/>
        </p:spPr>
        <p:txBody>
          <a:bodyPr wrap="square" rtlCol="0">
            <a:spAutoFit/>
          </a:bodyPr>
          <a:lstStyle/>
          <a:p>
            <a:r>
              <a:rPr lang="en-US" altLang="zh-CN" dirty="0"/>
              <a:t>CNN</a:t>
            </a:r>
            <a:r>
              <a:rPr lang="zh-CN" altLang="en-US" dirty="0"/>
              <a:t>对</a:t>
            </a:r>
            <a:r>
              <a:rPr lang="en-US" altLang="zh-CN" dirty="0"/>
              <a:t>MNIST</a:t>
            </a:r>
            <a:r>
              <a:rPr lang="zh-CN" altLang="en-US" dirty="0"/>
              <a:t>数据集进行识别</a:t>
            </a:r>
            <a:endParaRPr lang="zh-CN" altLang="en-US" dirty="0">
              <a:latin typeface="TypeLand 康熙字典體試用版" pitchFamily="50" charset="-120"/>
              <a:ea typeface="TypeLand 康熙字典體試用版" pitchFamily="50" charset="-120"/>
            </a:endParaRPr>
          </a:p>
        </p:txBody>
      </p:sp>
      <p:sp>
        <p:nvSpPr>
          <p:cNvPr id="2" name="文本框 1"/>
          <p:cNvSpPr txBox="1"/>
          <p:nvPr/>
        </p:nvSpPr>
        <p:spPr>
          <a:xfrm>
            <a:off x="395536" y="854591"/>
            <a:ext cx="6840760" cy="307777"/>
          </a:xfrm>
          <a:prstGeom prst="rect">
            <a:avLst/>
          </a:prstGeom>
          <a:noFill/>
        </p:spPr>
        <p:txBody>
          <a:bodyPr wrap="square" rtlCol="0">
            <a:spAutoFit/>
          </a:bodyPr>
          <a:lstStyle/>
          <a:p>
            <a:r>
              <a:rPr lang="zh-CN" altLang="en-US" sz="1400" dirty="0"/>
              <a:t>全连接层</a:t>
            </a:r>
          </a:p>
        </p:txBody>
      </p:sp>
      <p:sp>
        <p:nvSpPr>
          <p:cNvPr id="12" name="文本框 11"/>
          <p:cNvSpPr txBox="1"/>
          <p:nvPr/>
        </p:nvSpPr>
        <p:spPr>
          <a:xfrm>
            <a:off x="379582" y="2324301"/>
            <a:ext cx="6840760" cy="307777"/>
          </a:xfrm>
          <a:prstGeom prst="rect">
            <a:avLst/>
          </a:prstGeom>
          <a:noFill/>
        </p:spPr>
        <p:txBody>
          <a:bodyPr wrap="square" rtlCol="0">
            <a:spAutoFit/>
          </a:bodyPr>
          <a:lstStyle/>
          <a:p>
            <a:r>
              <a:rPr lang="en-US" altLang="zh-CN" sz="1400" dirty="0"/>
              <a:t>Dropout</a:t>
            </a:r>
            <a:endParaRPr lang="zh-CN" altLang="en-US" sz="1400" dirty="0"/>
          </a:p>
        </p:txBody>
      </p:sp>
      <p:pic>
        <p:nvPicPr>
          <p:cNvPr id="7" name="图片 6"/>
          <p:cNvPicPr>
            <a:picLocks noChangeAspect="1"/>
          </p:cNvPicPr>
          <p:nvPr/>
        </p:nvPicPr>
        <p:blipFill>
          <a:blip r:embed="rId4"/>
          <a:stretch>
            <a:fillRect/>
          </a:stretch>
        </p:blipFill>
        <p:spPr>
          <a:xfrm>
            <a:off x="442796" y="1264670"/>
            <a:ext cx="5047619" cy="933333"/>
          </a:xfrm>
          <a:prstGeom prst="rect">
            <a:avLst/>
          </a:prstGeom>
        </p:spPr>
      </p:pic>
      <p:pic>
        <p:nvPicPr>
          <p:cNvPr id="8" name="图片 7"/>
          <p:cNvPicPr>
            <a:picLocks noChangeAspect="1"/>
          </p:cNvPicPr>
          <p:nvPr/>
        </p:nvPicPr>
        <p:blipFill>
          <a:blip r:embed="rId5"/>
          <a:stretch>
            <a:fillRect/>
          </a:stretch>
        </p:blipFill>
        <p:spPr>
          <a:xfrm>
            <a:off x="431002" y="2683756"/>
            <a:ext cx="4028571" cy="476190"/>
          </a:xfrm>
          <a:prstGeom prst="rect">
            <a:avLst/>
          </a:prstGeom>
        </p:spPr>
      </p:pic>
      <p:sp>
        <p:nvSpPr>
          <p:cNvPr id="10" name="文本框 9"/>
          <p:cNvSpPr txBox="1"/>
          <p:nvPr/>
        </p:nvSpPr>
        <p:spPr>
          <a:xfrm>
            <a:off x="395536" y="3359936"/>
            <a:ext cx="6840760" cy="307777"/>
          </a:xfrm>
          <a:prstGeom prst="rect">
            <a:avLst/>
          </a:prstGeom>
          <a:noFill/>
        </p:spPr>
        <p:txBody>
          <a:bodyPr wrap="square" rtlCol="0">
            <a:spAutoFit/>
          </a:bodyPr>
          <a:lstStyle/>
          <a:p>
            <a:r>
              <a:rPr lang="zh-CN" altLang="en-US" sz="1400" dirty="0"/>
              <a:t>输出层</a:t>
            </a:r>
          </a:p>
        </p:txBody>
      </p:sp>
      <p:pic>
        <p:nvPicPr>
          <p:cNvPr id="9" name="图片 8"/>
          <p:cNvPicPr>
            <a:picLocks noChangeAspect="1"/>
          </p:cNvPicPr>
          <p:nvPr/>
        </p:nvPicPr>
        <p:blipFill>
          <a:blip r:embed="rId6"/>
          <a:stretch>
            <a:fillRect/>
          </a:stretch>
        </p:blipFill>
        <p:spPr>
          <a:xfrm>
            <a:off x="442796" y="3667713"/>
            <a:ext cx="5361905" cy="876190"/>
          </a:xfrm>
          <a:prstGeom prst="rect">
            <a:avLst/>
          </a:prstGeom>
        </p:spPr>
      </p:pic>
    </p:spTree>
    <p:extLst>
      <p:ext uri="{BB962C8B-B14F-4D97-AF65-F5344CB8AC3E}">
        <p14:creationId xmlns:p14="http://schemas.microsoft.com/office/powerpoint/2010/main" val="63759407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6" name="TextBox 13"/>
          <p:cNvSpPr txBox="1"/>
          <p:nvPr/>
        </p:nvSpPr>
        <p:spPr>
          <a:xfrm>
            <a:off x="395536" y="123478"/>
            <a:ext cx="3760237" cy="369332"/>
          </a:xfrm>
          <a:prstGeom prst="rect">
            <a:avLst/>
          </a:prstGeom>
          <a:noFill/>
        </p:spPr>
        <p:txBody>
          <a:bodyPr wrap="square" rtlCol="0">
            <a:spAutoFit/>
          </a:bodyPr>
          <a:lstStyle/>
          <a:p>
            <a:r>
              <a:rPr lang="en-US" altLang="zh-CN" dirty="0"/>
              <a:t>CNN</a:t>
            </a:r>
            <a:r>
              <a:rPr lang="zh-CN" altLang="en-US" dirty="0"/>
              <a:t>对</a:t>
            </a:r>
            <a:r>
              <a:rPr lang="en-US" altLang="zh-CN" dirty="0"/>
              <a:t>MNIST</a:t>
            </a:r>
            <a:r>
              <a:rPr lang="zh-CN" altLang="en-US" dirty="0"/>
              <a:t>数据集进行识别</a:t>
            </a:r>
            <a:endParaRPr lang="zh-CN" altLang="en-US" dirty="0">
              <a:latin typeface="TypeLand 康熙字典體試用版" pitchFamily="50" charset="-120"/>
              <a:ea typeface="TypeLand 康熙字典體試用版" pitchFamily="50" charset="-120"/>
            </a:endParaRPr>
          </a:p>
        </p:txBody>
      </p:sp>
      <p:sp>
        <p:nvSpPr>
          <p:cNvPr id="2" name="文本框 1"/>
          <p:cNvSpPr txBox="1"/>
          <p:nvPr/>
        </p:nvSpPr>
        <p:spPr>
          <a:xfrm>
            <a:off x="395536" y="555526"/>
            <a:ext cx="6840760" cy="307777"/>
          </a:xfrm>
          <a:prstGeom prst="rect">
            <a:avLst/>
          </a:prstGeom>
          <a:noFill/>
        </p:spPr>
        <p:txBody>
          <a:bodyPr wrap="square" rtlCol="0">
            <a:spAutoFit/>
          </a:bodyPr>
          <a:lstStyle/>
          <a:p>
            <a:r>
              <a:rPr lang="zh-CN" altLang="en-US" sz="1400" dirty="0"/>
              <a:t>模型训练和测试</a:t>
            </a:r>
          </a:p>
        </p:txBody>
      </p:sp>
      <p:pic>
        <p:nvPicPr>
          <p:cNvPr id="5" name="图片 4"/>
          <p:cNvPicPr>
            <a:picLocks noChangeAspect="1"/>
          </p:cNvPicPr>
          <p:nvPr/>
        </p:nvPicPr>
        <p:blipFill>
          <a:blip r:embed="rId4"/>
          <a:stretch>
            <a:fillRect/>
          </a:stretch>
        </p:blipFill>
        <p:spPr>
          <a:xfrm>
            <a:off x="467544" y="818127"/>
            <a:ext cx="6967976" cy="4301889"/>
          </a:xfrm>
          <a:prstGeom prst="rect">
            <a:avLst/>
          </a:prstGeom>
        </p:spPr>
      </p:pic>
    </p:spTree>
    <p:extLst>
      <p:ext uri="{BB962C8B-B14F-4D97-AF65-F5344CB8AC3E}">
        <p14:creationId xmlns:p14="http://schemas.microsoft.com/office/powerpoint/2010/main" val="247014667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Temp\400页超强PPT模板\花PNG\4.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587215" y="2459567"/>
            <a:ext cx="1556785" cy="2643596"/>
          </a:xfrm>
          <a:prstGeom prst="rect">
            <a:avLst/>
          </a:prstGeom>
          <a:noFill/>
          <a:effectLst>
            <a:outerShdw blurRad="317500" dist="139700" dir="5640000" sx="97000" sy="97000" algn="t" rotWithShape="0">
              <a:prstClr val="black">
                <a:alpha val="17000"/>
              </a:prstClr>
            </a:outerShdw>
          </a:effectLst>
          <a:extLst>
            <a:ext uri="{909E8E84-426E-40DD-AFC4-6F175D3DCCD1}">
              <a14:hiddenFill xmlns:a14="http://schemas.microsoft.com/office/drawing/2010/main">
                <a:solidFill>
                  <a:srgbClr val="FFFFFF"/>
                </a:solidFill>
              </a14:hiddenFill>
            </a:ext>
          </a:extLst>
        </p:spPr>
      </p:pic>
      <p:sp>
        <p:nvSpPr>
          <p:cNvPr id="6" name="TextBox 13"/>
          <p:cNvSpPr txBox="1"/>
          <p:nvPr/>
        </p:nvSpPr>
        <p:spPr>
          <a:xfrm>
            <a:off x="323528" y="407414"/>
            <a:ext cx="3760237" cy="369332"/>
          </a:xfrm>
          <a:prstGeom prst="rect">
            <a:avLst/>
          </a:prstGeom>
          <a:noFill/>
        </p:spPr>
        <p:txBody>
          <a:bodyPr wrap="square" rtlCol="0">
            <a:spAutoFit/>
          </a:bodyPr>
          <a:lstStyle/>
          <a:p>
            <a:r>
              <a:rPr lang="en-US" altLang="zh-CN" dirty="0"/>
              <a:t>CNN</a:t>
            </a:r>
            <a:r>
              <a:rPr lang="zh-CN" altLang="en-US" dirty="0"/>
              <a:t>对</a:t>
            </a:r>
            <a:r>
              <a:rPr lang="en-US" altLang="zh-CN" dirty="0"/>
              <a:t>MNIST</a:t>
            </a:r>
            <a:r>
              <a:rPr lang="zh-CN" altLang="en-US" dirty="0"/>
              <a:t>数据集进行识别</a:t>
            </a:r>
            <a:endParaRPr lang="zh-CN" altLang="en-US" dirty="0">
              <a:latin typeface="TypeLand 康熙字典體試用版" pitchFamily="50" charset="-120"/>
              <a:ea typeface="TypeLand 康熙字典體試用版" pitchFamily="50" charset="-120"/>
            </a:endParaRPr>
          </a:p>
        </p:txBody>
      </p:sp>
      <p:sp>
        <p:nvSpPr>
          <p:cNvPr id="2" name="文本框 1"/>
          <p:cNvSpPr txBox="1"/>
          <p:nvPr/>
        </p:nvSpPr>
        <p:spPr>
          <a:xfrm>
            <a:off x="434775" y="1039043"/>
            <a:ext cx="6840760" cy="369332"/>
          </a:xfrm>
          <a:prstGeom prst="rect">
            <a:avLst/>
          </a:prstGeom>
          <a:noFill/>
        </p:spPr>
        <p:txBody>
          <a:bodyPr wrap="square" rtlCol="0">
            <a:spAutoFit/>
          </a:bodyPr>
          <a:lstStyle/>
          <a:p>
            <a:r>
              <a:rPr lang="zh-CN" altLang="en-US" dirty="0"/>
              <a:t>结果</a:t>
            </a:r>
          </a:p>
        </p:txBody>
      </p:sp>
      <p:pic>
        <p:nvPicPr>
          <p:cNvPr id="8" name="图片 7"/>
          <p:cNvPicPr>
            <a:picLocks noChangeAspect="1"/>
          </p:cNvPicPr>
          <p:nvPr/>
        </p:nvPicPr>
        <p:blipFill>
          <a:blip r:embed="rId4"/>
          <a:stretch>
            <a:fillRect/>
          </a:stretch>
        </p:blipFill>
        <p:spPr>
          <a:xfrm>
            <a:off x="4139952" y="267494"/>
            <a:ext cx="3180952" cy="4685714"/>
          </a:xfrm>
          <a:prstGeom prst="rect">
            <a:avLst/>
          </a:prstGeom>
        </p:spPr>
      </p:pic>
      <p:pic>
        <p:nvPicPr>
          <p:cNvPr id="9" name="图片 8"/>
          <p:cNvPicPr>
            <a:picLocks noChangeAspect="1"/>
          </p:cNvPicPr>
          <p:nvPr/>
        </p:nvPicPr>
        <p:blipFill>
          <a:blip r:embed="rId5"/>
          <a:stretch>
            <a:fillRect/>
          </a:stretch>
        </p:blipFill>
        <p:spPr>
          <a:xfrm>
            <a:off x="434775" y="1670672"/>
            <a:ext cx="2266667" cy="342857"/>
          </a:xfrm>
          <a:prstGeom prst="rect">
            <a:avLst/>
          </a:prstGeom>
        </p:spPr>
      </p:pic>
    </p:spTree>
    <p:extLst>
      <p:ext uri="{BB962C8B-B14F-4D97-AF65-F5344CB8AC3E}">
        <p14:creationId xmlns:p14="http://schemas.microsoft.com/office/powerpoint/2010/main" val="244436393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istrator\Desktop\56fa2f86128ac.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6702759" y="-600023"/>
            <a:ext cx="3404014" cy="6301405"/>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9" name="椭圆 78"/>
          <p:cNvSpPr/>
          <p:nvPr/>
        </p:nvSpPr>
        <p:spPr>
          <a:xfrm>
            <a:off x="6084168" y="-1462772"/>
            <a:ext cx="6768752" cy="6696744"/>
          </a:xfrm>
          <a:prstGeom prst="ellipse">
            <a:avLst/>
          </a:prstGeom>
          <a:noFill/>
          <a:ln w="952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99683" y="3795886"/>
            <a:ext cx="4504027" cy="4456112"/>
          </a:xfrm>
          <a:prstGeom prst="ellipse">
            <a:avLst/>
          </a:prstGeom>
          <a:noFill/>
          <a:ln w="952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TextBox 80"/>
          <p:cNvSpPr txBox="1"/>
          <p:nvPr/>
        </p:nvSpPr>
        <p:spPr>
          <a:xfrm>
            <a:off x="683568" y="534836"/>
            <a:ext cx="6715404" cy="2739211"/>
          </a:xfrm>
          <a:prstGeom prst="rect">
            <a:avLst/>
          </a:prstGeom>
          <a:noFill/>
        </p:spPr>
        <p:txBody>
          <a:bodyPr wrap="square" rtlCol="0">
            <a:spAutoFit/>
          </a:bodyPr>
          <a:lstStyle/>
          <a:p>
            <a:r>
              <a:rPr lang="zh-CN" altLang="en-US" sz="1600" dirty="0">
                <a:latin typeface="TypeLand 康熙字典體試用版" pitchFamily="50" charset="-120"/>
                <a:ea typeface="TypeLand 康熙字典體試用版" pitchFamily="50" charset="-120"/>
              </a:rPr>
              <a:t>一些小技巧</a:t>
            </a:r>
            <a:endParaRPr lang="en-US" altLang="zh-CN" sz="1600" dirty="0">
              <a:latin typeface="TypeLand 康熙字典體試用版" pitchFamily="50" charset="-120"/>
              <a:ea typeface="TypeLand 康熙字典體試用版" pitchFamily="50" charset="-120"/>
            </a:endParaRPr>
          </a:p>
          <a:p>
            <a:endParaRPr lang="en-US" altLang="zh-CN" sz="1600" dirty="0">
              <a:latin typeface="TypeLand 康熙字典體試用版" pitchFamily="50" charset="-120"/>
              <a:ea typeface="TypeLand 康熙字典體試用版" pitchFamily="50" charset="-120"/>
            </a:endParaRPr>
          </a:p>
          <a:p>
            <a:r>
              <a:rPr lang="zh-CN" altLang="en-US" sz="1400" b="1" dirty="0"/>
              <a:t>输入层</a:t>
            </a:r>
            <a:r>
              <a:rPr lang="zh-CN" altLang="en-US" sz="1400" dirty="0"/>
              <a:t>（包含图像的）应该能被</a:t>
            </a:r>
            <a:r>
              <a:rPr lang="en-US" altLang="zh-CN" sz="1400" dirty="0"/>
              <a:t>2</a:t>
            </a:r>
            <a:r>
              <a:rPr lang="zh-CN" altLang="en-US" sz="1400" dirty="0"/>
              <a:t>整除很多次</a:t>
            </a:r>
            <a:endParaRPr lang="en-US" altLang="zh-CN" sz="1400" dirty="0"/>
          </a:p>
          <a:p>
            <a:r>
              <a:rPr lang="zh-CN" altLang="zh-CN" sz="1400" b="1" dirty="0">
                <a:solidFill>
                  <a:srgbClr val="333333"/>
                </a:solidFill>
                <a:latin typeface="Arial" panose="020B0604020202020204" pitchFamily="34" charset="0"/>
                <a:ea typeface="-apple-system"/>
              </a:rPr>
              <a:t>卷积层</a:t>
            </a:r>
            <a:r>
              <a:rPr lang="en-US" altLang="zh-CN" sz="1400" b="1" dirty="0">
                <a:solidFill>
                  <a:srgbClr val="333333"/>
                </a:solidFill>
                <a:latin typeface="Arial" panose="020B0604020202020204" pitchFamily="34" charset="0"/>
                <a:ea typeface="-apple-system"/>
              </a:rPr>
              <a:t>  </a:t>
            </a:r>
            <a:r>
              <a:rPr lang="zh-CN" altLang="zh-CN" sz="1400" dirty="0">
                <a:solidFill>
                  <a:srgbClr val="333333"/>
                </a:solidFill>
                <a:latin typeface="Arial" panose="020B0604020202020204" pitchFamily="34" charset="0"/>
                <a:ea typeface="-apple-system"/>
              </a:rPr>
              <a:t>应该使用小尺寸</a:t>
            </a:r>
            <a:r>
              <a:rPr lang="zh-CN" altLang="en-US" sz="1400" dirty="0">
                <a:solidFill>
                  <a:srgbClr val="333333"/>
                </a:solidFill>
                <a:latin typeface="Arial" panose="020B0604020202020204" pitchFamily="34" charset="0"/>
                <a:ea typeface="-apple-system"/>
              </a:rPr>
              <a:t>的过滤</a:t>
            </a:r>
            <a:r>
              <a:rPr lang="zh-CN" altLang="zh-CN" sz="1400" dirty="0">
                <a:solidFill>
                  <a:srgbClr val="333333"/>
                </a:solidFill>
                <a:latin typeface="Arial" panose="020B0604020202020204" pitchFamily="34" charset="0"/>
                <a:ea typeface="-apple-system"/>
              </a:rPr>
              <a:t>器（比如3x3或最多5x5），还有一点非常重要，就是对输入数据进行零填充，这样卷积层就不会改变输入数据在空间维度上的尺寸。</a:t>
            </a:r>
            <a:r>
              <a:rPr lang="zh-CN" altLang="en-US" sz="1400" dirty="0"/>
              <a:t>如果卷积层值进行卷积而不进行零填充，那么数据体的尺寸就会略微减小，那么图像边缘的信息就会过快地损失掉。如果必须使用更大的滤波器尺寸（比如</a:t>
            </a:r>
            <a:r>
              <a:rPr lang="en-US" altLang="zh-CN" sz="1400" dirty="0"/>
              <a:t>7x7</a:t>
            </a:r>
            <a:r>
              <a:rPr lang="zh-CN" altLang="en-US" sz="1400" dirty="0"/>
              <a:t>之类），通常只用在第一个面对原始图像的卷积层上</a:t>
            </a:r>
            <a:endParaRPr lang="zh-CN" altLang="zh-CN" sz="1400" dirty="0">
              <a:latin typeface="Arial" panose="020B0604020202020204" pitchFamily="34" charset="0"/>
            </a:endParaRPr>
          </a:p>
          <a:p>
            <a:r>
              <a:rPr lang="zh-CN" altLang="en-US" sz="1400" b="1" dirty="0"/>
              <a:t>池化层 </a:t>
            </a:r>
            <a:r>
              <a:rPr lang="zh-CN" altLang="en-US" sz="1400" dirty="0"/>
              <a:t>感受野尺寸很少有超过</a:t>
            </a:r>
            <a:r>
              <a:rPr lang="en-US" altLang="zh-CN" sz="1400" dirty="0"/>
              <a:t>3</a:t>
            </a:r>
            <a:r>
              <a:rPr lang="zh-CN" altLang="en-US" sz="1400" dirty="0"/>
              <a:t>的，因为下采样操作过于激烈，易造成数据信息丢失，这通常会导致算法性能变差。</a:t>
            </a:r>
            <a:endParaRPr lang="en-US" altLang="zh-CN" sz="1400" dirty="0"/>
          </a:p>
          <a:p>
            <a:r>
              <a:rPr lang="zh-CN" altLang="en-US" sz="1400" b="1" dirty="0"/>
              <a:t>步长 </a:t>
            </a:r>
            <a:r>
              <a:rPr lang="zh-CN" altLang="en-US" sz="1400" dirty="0"/>
              <a:t>在实际应用中，更小的步长效果更好，步长为</a:t>
            </a:r>
            <a:r>
              <a:rPr lang="en-US" altLang="zh-CN" sz="1400" dirty="0"/>
              <a:t>1</a:t>
            </a:r>
            <a:r>
              <a:rPr lang="zh-CN" altLang="en-US" sz="1400" dirty="0"/>
              <a:t>可以让空间维度的降采样全部由池化层负责，卷积层只负责对输入数据体的深度进行变换。</a:t>
            </a:r>
            <a:endParaRPr lang="zh-CN" altLang="en-US" sz="1400" dirty="0">
              <a:latin typeface="TypeLand 康熙字典體試用版" pitchFamily="50" charset="-120"/>
              <a:ea typeface="TypeLand 康熙字典體試用版" pitchFamily="50" charset="-120"/>
            </a:endParaRPr>
          </a:p>
        </p:txBody>
      </p:sp>
      <p:pic>
        <p:nvPicPr>
          <p:cNvPr id="4099" name="Picture 3" descr="F:\Temp\400页超强PPT模板\初夏\花PNG\78963.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0409" y="2550680"/>
            <a:ext cx="3346450"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S=1"/>
          <p:cNvSpPr>
            <a:spLocks noChangeAspect="1" noChangeArrowheads="1"/>
          </p:cNvSpPr>
          <p:nvPr/>
        </p:nvSpPr>
        <p:spPr bwMode="auto">
          <a:xfrm>
            <a:off x="66071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847441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1000"/>
                                        <p:tgtEl>
                                          <p:spTgt spid="4099"/>
                                        </p:tgtEl>
                                      </p:cBhvr>
                                    </p:animEffect>
                                    <p:anim calcmode="lin" valueType="num">
                                      <p:cBhvr>
                                        <p:cTn id="13" dur="1000" fill="hold"/>
                                        <p:tgtEl>
                                          <p:spTgt spid="4099"/>
                                        </p:tgtEl>
                                        <p:attrNameLst>
                                          <p:attrName>ppt_x</p:attrName>
                                        </p:attrNameLst>
                                      </p:cBhvr>
                                      <p:tavLst>
                                        <p:tav tm="0">
                                          <p:val>
                                            <p:strVal val="#ppt_x"/>
                                          </p:val>
                                        </p:tav>
                                        <p:tav tm="100000">
                                          <p:val>
                                            <p:strVal val="#ppt_x"/>
                                          </p:val>
                                        </p:tav>
                                      </p:tavLst>
                                    </p:anim>
                                    <p:anim calcmode="lin" valueType="num">
                                      <p:cBhvr>
                                        <p:cTn id="14" dur="1000" fill="hold"/>
                                        <p:tgtEl>
                                          <p:spTgt spid="4099"/>
                                        </p:tgtEl>
                                        <p:attrNameLst>
                                          <p:attrName>ppt_y</p:attrName>
                                        </p:attrNameLst>
                                      </p:cBhvr>
                                      <p:tavLst>
                                        <p:tav tm="0">
                                          <p:val>
                                            <p:strVal val="#ppt_y+.1"/>
                                          </p:val>
                                        </p:tav>
                                        <p:tav tm="100000">
                                          <p:val>
                                            <p:strVal val="#ppt_y"/>
                                          </p:val>
                                        </p:tav>
                                      </p:tavLst>
                                    </p:anim>
                                  </p:childTnLst>
                                </p:cTn>
                              </p:par>
                              <p:par>
                                <p:cTn id="15" presetID="21" presetClass="entr" presetSubtype="1"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heel(1)">
                                      <p:cBhvr>
                                        <p:cTn id="17" dur="2000"/>
                                        <p:tgtEl>
                                          <p:spTgt spid="79"/>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heel(1)">
                                      <p:cBhvr>
                                        <p:cTn id="20"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331640" y="1635646"/>
            <a:ext cx="6048672" cy="2160240"/>
          </a:xfrm>
          <a:prstGeom prst="roundRect">
            <a:avLst/>
          </a:prstGeom>
          <a:noFill/>
          <a:ln w="76200">
            <a:solidFill>
              <a:srgbClr val="5F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5243081">
            <a:off x="5078838" y="1614844"/>
            <a:ext cx="3657001" cy="2201845"/>
          </a:xfrm>
          <a:prstGeom prst="rect">
            <a:avLst/>
          </a:prstGeom>
        </p:spPr>
      </p:pic>
      <p:pic>
        <p:nvPicPr>
          <p:cNvPr id="18" name="图片 17"/>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5808097" flipV="1">
            <a:off x="-77057" y="1706960"/>
            <a:ext cx="3657001" cy="2149822"/>
          </a:xfrm>
          <a:prstGeom prst="rect">
            <a:avLst/>
          </a:prstGeom>
        </p:spPr>
      </p:pic>
      <p:sp>
        <p:nvSpPr>
          <p:cNvPr id="19" name="矩形 259"/>
          <p:cNvSpPr>
            <a:spLocks noChangeArrowheads="1"/>
          </p:cNvSpPr>
          <p:nvPr/>
        </p:nvSpPr>
        <p:spPr bwMode="auto">
          <a:xfrm>
            <a:off x="1203332" y="2326690"/>
            <a:ext cx="62420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400" b="1" cap="all" dirty="0">
                <a:solidFill>
                  <a:schemeClr val="bg1">
                    <a:lumMod val="50000"/>
                  </a:schemeClr>
                </a:solidFill>
                <a:latin typeface="Arial" panose="020B0604020202020204" pitchFamily="34" charset="0"/>
                <a:cs typeface="Arial" panose="020B0604020202020204" pitchFamily="34" charset="0"/>
              </a:rPr>
              <a:t>Thank you</a:t>
            </a:r>
            <a:endParaRPr lang="zh-CN" altLang="en-US" sz="4400" b="1" cap="all" dirty="0">
              <a:solidFill>
                <a:schemeClr val="bg1">
                  <a:lumMod val="50000"/>
                </a:schemeClr>
              </a:solidFill>
              <a:latin typeface="Arial" panose="020B0604020202020204" pitchFamily="34" charset="0"/>
              <a:cs typeface="Arial" panose="020B0604020202020204" pitchFamily="34" charset="0"/>
            </a:endParaRPr>
          </a:p>
        </p:txBody>
      </p:sp>
      <p:sp>
        <p:nvSpPr>
          <p:cNvPr id="8" name="矩形 7"/>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Tree>
    <p:custDataLst>
      <p:tags r:id="rId1"/>
    </p:custDataLst>
    <p:extLst>
      <p:ext uri="{BB962C8B-B14F-4D97-AF65-F5344CB8AC3E}">
        <p14:creationId xmlns:p14="http://schemas.microsoft.com/office/powerpoint/2010/main" val="380761179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9"/>
                                        </p:tgtEl>
                                        <p:attrNameLst>
                                          <p:attrName>ppt_y</p:attrName>
                                        </p:attrNameLst>
                                      </p:cBhvr>
                                      <p:tavLst>
                                        <p:tav tm="0">
                                          <p:val>
                                            <p:strVal val="#ppt_y"/>
                                          </p:val>
                                        </p:tav>
                                        <p:tav tm="100000">
                                          <p:val>
                                            <p:strVal val="#ppt_y"/>
                                          </p:val>
                                        </p:tav>
                                      </p:tavLst>
                                    </p:anim>
                                    <p:anim calcmode="lin" valueType="num">
                                      <p:cBhvr>
                                        <p:cTn id="1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9"/>
                                        </p:tgtEl>
                                      </p:cBhvr>
                                    </p:animEffect>
                                  </p:childTnLst>
                                </p:cTn>
                              </p:par>
                              <p:par>
                                <p:cTn id="22" presetID="26" presetClass="emph" presetSubtype="0" fill="hold" grpId="1" nodeType="withEffect">
                                  <p:stCondLst>
                                    <p:cond delay="0"/>
                                  </p:stCondLst>
                                  <p:iterate type="lt">
                                    <p:tmPct val="0"/>
                                  </p:iterate>
                                  <p:childTnLst>
                                    <p:animEffect transition="out" filter="fade">
                                      <p:cBhvr>
                                        <p:cTn id="23" dur="500" tmFilter="0, 0; .2, .5; .8, .5; 1, 0"/>
                                        <p:tgtEl>
                                          <p:spTgt spid="19"/>
                                        </p:tgtEl>
                                      </p:cBhvr>
                                    </p:animEffect>
                                    <p:animScale>
                                      <p:cBhvr>
                                        <p:cTn id="24"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Temp\400页超强PPT模板\花PNG\6.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539552" y="3003798"/>
            <a:ext cx="3419797" cy="3797235"/>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8" name="TextBox 8"/>
          <p:cNvSpPr txBox="1"/>
          <p:nvPr/>
        </p:nvSpPr>
        <p:spPr>
          <a:xfrm>
            <a:off x="1250001" y="843558"/>
            <a:ext cx="2799862" cy="2273699"/>
          </a:xfrm>
          <a:prstGeom prst="rect">
            <a:avLst/>
          </a:prstGeom>
          <a:noFill/>
        </p:spPr>
        <p:txBody>
          <a:bodyPr vert="horz" wrap="square" rtlCol="0">
            <a:spAutoFit/>
          </a:bodyPr>
          <a:lstStyle/>
          <a:p>
            <a:pPr algn="just">
              <a:lnSpc>
                <a:spcPct val="150000"/>
              </a:lnSpc>
            </a:pPr>
            <a:r>
              <a:rPr lang="zh-CN" altLang="en-US" sz="1050" dirty="0">
                <a:solidFill>
                  <a:schemeClr val="tx1">
                    <a:lumMod val="75000"/>
                    <a:lumOff val="25000"/>
                  </a:schemeClr>
                </a:solidFill>
                <a:latin typeface="华文中宋" pitchFamily="2" charset="-122"/>
                <a:ea typeface="华文中宋" pitchFamily="2" charset="-122"/>
              </a:rPr>
              <a:t>在前馈神经网络中，当输入层的特征维度变得很高时，全连接网络需要训练的参数就会增大很多，计算速度就会变得很慢，例如一张黑白的</a:t>
            </a:r>
            <a:r>
              <a:rPr lang="en-US" altLang="zh-CN" sz="1050" dirty="0">
                <a:solidFill>
                  <a:schemeClr val="tx1">
                    <a:lumMod val="75000"/>
                    <a:lumOff val="25000"/>
                  </a:schemeClr>
                </a:solidFill>
                <a:latin typeface="华文中宋" pitchFamily="2" charset="-122"/>
                <a:ea typeface="华文中宋" pitchFamily="2" charset="-122"/>
              </a:rPr>
              <a:t>28 ×28</a:t>
            </a:r>
            <a:r>
              <a:rPr lang="zh-CN" altLang="en-US" sz="1050" dirty="0">
                <a:solidFill>
                  <a:schemeClr val="tx1">
                    <a:lumMod val="75000"/>
                    <a:lumOff val="25000"/>
                  </a:schemeClr>
                </a:solidFill>
                <a:latin typeface="华文中宋" pitchFamily="2" charset="-122"/>
                <a:ea typeface="华文中宋" pitchFamily="2" charset="-122"/>
              </a:rPr>
              <a:t>的手写数字图片，输入层的神经元就有</a:t>
            </a:r>
            <a:r>
              <a:rPr lang="en-US" altLang="zh-CN" sz="1050" dirty="0">
                <a:solidFill>
                  <a:schemeClr val="tx1">
                    <a:lumMod val="75000"/>
                    <a:lumOff val="25000"/>
                  </a:schemeClr>
                </a:solidFill>
                <a:latin typeface="华文中宋" pitchFamily="2" charset="-122"/>
                <a:ea typeface="华文中宋" pitchFamily="2" charset="-122"/>
              </a:rPr>
              <a:t>784</a:t>
            </a:r>
            <a:r>
              <a:rPr lang="zh-CN" altLang="en-US" sz="1050" dirty="0">
                <a:solidFill>
                  <a:schemeClr val="tx1">
                    <a:lumMod val="75000"/>
                    <a:lumOff val="25000"/>
                  </a:schemeClr>
                </a:solidFill>
                <a:latin typeface="华文中宋" pitchFamily="2" charset="-122"/>
                <a:ea typeface="华文中宋" pitchFamily="2" charset="-122"/>
              </a:rPr>
              <a:t>个。 </a:t>
            </a:r>
          </a:p>
          <a:p>
            <a:pPr algn="just">
              <a:lnSpc>
                <a:spcPct val="150000"/>
              </a:lnSpc>
            </a:pPr>
            <a:r>
              <a:rPr lang="zh-CN" altLang="en-US" sz="1050" dirty="0">
                <a:solidFill>
                  <a:schemeClr val="tx1">
                    <a:lumMod val="75000"/>
                    <a:lumOff val="25000"/>
                  </a:schemeClr>
                </a:solidFill>
                <a:latin typeface="华文中宋" pitchFamily="2" charset="-122"/>
                <a:ea typeface="华文中宋" pitchFamily="2" charset="-122"/>
              </a:rPr>
              <a:t>若在中间只使用一层隐藏层，参数</a:t>
            </a:r>
            <a:r>
              <a:rPr lang="en-US" altLang="zh-CN" sz="1050" dirty="0">
                <a:solidFill>
                  <a:schemeClr val="tx1">
                    <a:lumMod val="75000"/>
                    <a:lumOff val="25000"/>
                  </a:schemeClr>
                </a:solidFill>
                <a:latin typeface="华文中宋" pitchFamily="2" charset="-122"/>
                <a:ea typeface="华文中宋" pitchFamily="2" charset="-122"/>
              </a:rPr>
              <a:t>w</a:t>
            </a:r>
            <a:r>
              <a:rPr lang="zh-CN" altLang="en-US" sz="1050" dirty="0">
                <a:solidFill>
                  <a:schemeClr val="tx1">
                    <a:lumMod val="75000"/>
                    <a:lumOff val="25000"/>
                  </a:schemeClr>
                </a:solidFill>
                <a:latin typeface="华文中宋" pitchFamily="2" charset="-122"/>
                <a:ea typeface="华文中宋" pitchFamily="2" charset="-122"/>
              </a:rPr>
              <a:t>就有</a:t>
            </a:r>
            <a:r>
              <a:rPr lang="en-US" altLang="zh-CN" sz="1050" dirty="0">
                <a:solidFill>
                  <a:schemeClr val="tx1">
                    <a:lumMod val="75000"/>
                    <a:lumOff val="25000"/>
                  </a:schemeClr>
                </a:solidFill>
                <a:latin typeface="华文中宋" pitchFamily="2" charset="-122"/>
                <a:ea typeface="华文中宋" pitchFamily="2" charset="-122"/>
              </a:rPr>
              <a:t>784×15=11760</a:t>
            </a:r>
            <a:r>
              <a:rPr lang="zh-CN" altLang="en-US" sz="1050" dirty="0">
                <a:solidFill>
                  <a:schemeClr val="tx1">
                    <a:lumMod val="75000"/>
                    <a:lumOff val="25000"/>
                  </a:schemeClr>
                </a:solidFill>
                <a:latin typeface="华文中宋" pitchFamily="2" charset="-122"/>
                <a:ea typeface="华文中宋" pitchFamily="2" charset="-122"/>
              </a:rPr>
              <a:t>多个。这很容易看出使用全连接神经网络处理中的需要训练参数过多的问题。</a:t>
            </a:r>
          </a:p>
        </p:txBody>
      </p:sp>
      <p:pic>
        <p:nvPicPr>
          <p:cNvPr id="9" name="图片 8"/>
          <p:cNvPicPr>
            <a:picLocks noChangeAspect="1"/>
          </p:cNvPicPr>
          <p:nvPr/>
        </p:nvPicPr>
        <p:blipFill rotWithShape="1">
          <a:blip r:embed="rId4"/>
          <a:srcRect b="1262"/>
          <a:stretch/>
        </p:blipFill>
        <p:spPr>
          <a:xfrm>
            <a:off x="4427984" y="372806"/>
            <a:ext cx="3384376" cy="3240360"/>
          </a:xfrm>
          <a:prstGeom prst="rect">
            <a:avLst/>
          </a:prstGeom>
        </p:spPr>
      </p:pic>
      <p:pic>
        <p:nvPicPr>
          <p:cNvPr id="4" name="Picture 2" descr="F:\Temp\400页超强PPT模板\花PNG\6.png"/>
          <p:cNvPicPr>
            <a:picLocks noChangeAspect="1" noChangeArrowheads="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6411836" y="1718022"/>
            <a:ext cx="3448103" cy="3053719"/>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5" name="Picture 2" descr="F:\Temp\400页超强PPT模板\花PNG\6.png"/>
          <p:cNvPicPr>
            <a:picLocks noChangeAspect="1" noChangeArrowheads="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3563888" y="2870150"/>
            <a:ext cx="3448103" cy="3053719"/>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3494929" y="3590082"/>
            <a:ext cx="2448272" cy="461665"/>
          </a:xfrm>
          <a:prstGeom prst="rect">
            <a:avLst/>
          </a:prstGeom>
          <a:noFill/>
        </p:spPr>
        <p:txBody>
          <a:bodyPr wrap="square" rtlCol="0">
            <a:spAutoFit/>
          </a:bodyPr>
          <a:lstStyle/>
          <a:p>
            <a:r>
              <a:rPr lang="zh-CN" altLang="en-US" sz="2400" b="1" dirty="0">
                <a:solidFill>
                  <a:srgbClr val="FF0000"/>
                </a:solidFill>
              </a:rPr>
              <a:t>卷积神经网络</a:t>
            </a:r>
          </a:p>
        </p:txBody>
      </p:sp>
    </p:spTree>
    <p:extLst>
      <p:ext uri="{BB962C8B-B14F-4D97-AF65-F5344CB8AC3E}">
        <p14:creationId xmlns:p14="http://schemas.microsoft.com/office/powerpoint/2010/main" val="38847441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Temp\400页超强PPT模板\花PNG\6.png"/>
          <p:cNvPicPr>
            <a:picLocks noChangeAspect="1" noChangeArrowheads="1"/>
          </p:cNvPicPr>
          <p:nvPr/>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539552" y="3003798"/>
            <a:ext cx="3419797" cy="3797235"/>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5" name="Picture 2" descr="F:\Temp\400页超强PPT模板\花PNG\6.png"/>
          <p:cNvPicPr>
            <a:picLocks noChangeAspect="1" noChangeArrowheads="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3563888" y="2870150"/>
            <a:ext cx="3448103" cy="3053719"/>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2" descr="F:\Temp\400页超强PPT模板\花PNG\6.png"/>
          <p:cNvPicPr>
            <a:picLocks noChangeAspect="1" noChangeArrowheads="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6411836" y="1718022"/>
            <a:ext cx="3448103" cy="3053719"/>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8" name="TextBox 8"/>
          <p:cNvSpPr txBox="1"/>
          <p:nvPr/>
        </p:nvSpPr>
        <p:spPr>
          <a:xfrm>
            <a:off x="544634" y="345529"/>
            <a:ext cx="7642479" cy="3243196"/>
          </a:xfrm>
          <a:prstGeom prst="rect">
            <a:avLst/>
          </a:prstGeom>
          <a:noFill/>
        </p:spPr>
        <p:txBody>
          <a:bodyPr vert="horz" wrap="square" rtlCol="0">
            <a:spAutoFit/>
          </a:bodyPr>
          <a:lstStyle/>
          <a:p>
            <a:pPr algn="ctr">
              <a:lnSpc>
                <a:spcPct val="150000"/>
              </a:lnSpc>
            </a:pPr>
            <a:r>
              <a:rPr lang="zh-CN" altLang="en-US" sz="1600" dirty="0">
                <a:solidFill>
                  <a:schemeClr val="tx1">
                    <a:lumMod val="75000"/>
                    <a:lumOff val="25000"/>
                  </a:schemeClr>
                </a:solidFill>
                <a:latin typeface="华文中宋" pitchFamily="2" charset="-122"/>
                <a:ea typeface="华文中宋" pitchFamily="2" charset="-122"/>
              </a:rPr>
              <a:t>概述</a:t>
            </a:r>
          </a:p>
          <a:p>
            <a:pPr algn="ctr">
              <a:lnSpc>
                <a:spcPct val="150000"/>
              </a:lnSpc>
            </a:pPr>
            <a:r>
              <a:rPr lang="en-US" altLang="zh-CN" sz="1600" dirty="0">
                <a:solidFill>
                  <a:schemeClr val="tx1">
                    <a:lumMod val="75000"/>
                    <a:lumOff val="25000"/>
                  </a:schemeClr>
                </a:solidFill>
                <a:latin typeface="华文中宋" pitchFamily="2" charset="-122"/>
                <a:ea typeface="华文中宋" pitchFamily="2" charset="-122"/>
              </a:rPr>
              <a:t>INTRODUCTION</a:t>
            </a:r>
          </a:p>
          <a:p>
            <a:pPr algn="ctr">
              <a:lnSpc>
                <a:spcPct val="150000"/>
              </a:lnSpc>
            </a:pPr>
            <a:endParaRPr lang="en-US" altLang="zh-CN" sz="1600" dirty="0">
              <a:solidFill>
                <a:schemeClr val="tx1">
                  <a:lumMod val="75000"/>
                  <a:lumOff val="25000"/>
                </a:schemeClr>
              </a:solidFill>
              <a:latin typeface="华文中宋" pitchFamily="2" charset="-122"/>
              <a:ea typeface="华文中宋" pitchFamily="2" charset="-122"/>
            </a:endParaRPr>
          </a:p>
          <a:p>
            <a:pPr algn="just">
              <a:lnSpc>
                <a:spcPct val="150000"/>
              </a:lnSpc>
            </a:pPr>
            <a:r>
              <a:rPr lang="zh-CN" altLang="en-US" sz="1200" dirty="0">
                <a:solidFill>
                  <a:srgbClr val="FF0000"/>
                </a:solidFill>
                <a:latin typeface="华文中宋" pitchFamily="2" charset="-122"/>
                <a:ea typeface="华文中宋" pitchFamily="2" charset="-122"/>
              </a:rPr>
              <a:t>卷积神经网络</a:t>
            </a:r>
            <a:r>
              <a:rPr lang="en-US" altLang="zh-CN" sz="1200" dirty="0">
                <a:solidFill>
                  <a:schemeClr val="tx1">
                    <a:lumMod val="75000"/>
                    <a:lumOff val="25000"/>
                  </a:schemeClr>
                </a:solidFill>
                <a:latin typeface="华文中宋" pitchFamily="2" charset="-122"/>
                <a:ea typeface="华文中宋" pitchFamily="2" charset="-122"/>
              </a:rPr>
              <a:t>(Convolutional Neural Networks</a:t>
            </a:r>
            <a:r>
              <a:rPr lang="zh-CN" altLang="en-US" sz="1200" dirty="0">
                <a:solidFill>
                  <a:schemeClr val="tx1">
                    <a:lumMod val="75000"/>
                    <a:lumOff val="25000"/>
                  </a:schemeClr>
                </a:solidFill>
                <a:latin typeface="华文中宋" pitchFamily="2" charset="-122"/>
                <a:ea typeface="华文中宋" pitchFamily="2" charset="-122"/>
              </a:rPr>
              <a:t>，</a:t>
            </a:r>
            <a:r>
              <a:rPr lang="en-US" altLang="zh-CN" sz="1200" dirty="0">
                <a:solidFill>
                  <a:schemeClr val="tx1">
                    <a:lumMod val="75000"/>
                    <a:lumOff val="25000"/>
                  </a:schemeClr>
                </a:solidFill>
                <a:latin typeface="华文中宋" pitchFamily="2" charset="-122"/>
                <a:ea typeface="华文中宋" pitchFamily="2" charset="-122"/>
              </a:rPr>
              <a:t>CNN) </a:t>
            </a:r>
            <a:r>
              <a:rPr lang="zh-CN" altLang="en-US" sz="1200" dirty="0">
                <a:solidFill>
                  <a:schemeClr val="tx1">
                    <a:lumMod val="75000"/>
                    <a:lumOff val="25000"/>
                  </a:schemeClr>
                </a:solidFill>
                <a:latin typeface="华文中宋" pitchFamily="2" charset="-122"/>
                <a:ea typeface="华文中宋" pitchFamily="2" charset="-122"/>
              </a:rPr>
              <a:t>是一种前馈神经网络。卷积神经网络是受生物学上</a:t>
            </a:r>
            <a:r>
              <a:rPr lang="zh-CN" altLang="en-US" sz="1200" dirty="0">
                <a:solidFill>
                  <a:srgbClr val="FF0000"/>
                </a:solidFill>
                <a:latin typeface="华文中宋" pitchFamily="2" charset="-122"/>
                <a:ea typeface="华文中宋" pitchFamily="2" charset="-122"/>
              </a:rPr>
              <a:t>感受野</a:t>
            </a:r>
            <a:r>
              <a:rPr lang="en-US" altLang="zh-CN" sz="1200" dirty="0">
                <a:solidFill>
                  <a:schemeClr val="tx1">
                    <a:lumMod val="75000"/>
                    <a:lumOff val="25000"/>
                  </a:schemeClr>
                </a:solidFill>
                <a:latin typeface="华文中宋" pitchFamily="2" charset="-122"/>
                <a:ea typeface="华文中宋" pitchFamily="2" charset="-122"/>
              </a:rPr>
              <a:t>(Receptive  Field)</a:t>
            </a:r>
            <a:r>
              <a:rPr lang="zh-CN" altLang="en-US" sz="1200" dirty="0">
                <a:solidFill>
                  <a:schemeClr val="tx1">
                    <a:lumMod val="75000"/>
                    <a:lumOff val="25000"/>
                  </a:schemeClr>
                </a:solidFill>
                <a:latin typeface="华文中宋" pitchFamily="2" charset="-122"/>
                <a:ea typeface="华文中宋" pitchFamily="2" charset="-122"/>
              </a:rPr>
              <a:t>的机制而提出的。</a:t>
            </a:r>
            <a:endParaRPr lang="en-US" altLang="zh-CN" sz="1200" dirty="0">
              <a:solidFill>
                <a:schemeClr val="tx1">
                  <a:lumMod val="75000"/>
                  <a:lumOff val="25000"/>
                </a:schemeClr>
              </a:solidFill>
              <a:latin typeface="华文中宋" pitchFamily="2" charset="-122"/>
              <a:ea typeface="华文中宋" pitchFamily="2" charset="-122"/>
            </a:endParaRPr>
          </a:p>
          <a:p>
            <a:pPr algn="just">
              <a:lnSpc>
                <a:spcPct val="150000"/>
              </a:lnSpc>
            </a:pPr>
            <a:endParaRPr lang="en-US" altLang="zh-CN" sz="1050" dirty="0">
              <a:solidFill>
                <a:schemeClr val="tx1">
                  <a:lumMod val="75000"/>
                  <a:lumOff val="25000"/>
                </a:schemeClr>
              </a:solidFill>
              <a:latin typeface="华文中宋" pitchFamily="2" charset="-122"/>
              <a:ea typeface="华文中宋" pitchFamily="2" charset="-122"/>
            </a:endParaRPr>
          </a:p>
          <a:p>
            <a:pPr algn="ctr">
              <a:lnSpc>
                <a:spcPct val="150000"/>
              </a:lnSpc>
            </a:pPr>
            <a:r>
              <a:rPr lang="zh-CN" altLang="en-US" sz="1400" dirty="0">
                <a:latin typeface="华文中宋" pitchFamily="2" charset="-122"/>
                <a:ea typeface="华文中宋" pitchFamily="2" charset="-122"/>
              </a:rPr>
              <a:t>感受野机制</a:t>
            </a:r>
            <a:endParaRPr lang="en-US" altLang="zh-CN" sz="1400" dirty="0">
              <a:latin typeface="华文中宋" pitchFamily="2" charset="-122"/>
              <a:ea typeface="华文中宋" pitchFamily="2" charset="-122"/>
            </a:endParaRPr>
          </a:p>
          <a:p>
            <a:pPr>
              <a:lnSpc>
                <a:spcPct val="150000"/>
              </a:lnSpc>
            </a:pPr>
            <a:r>
              <a:rPr lang="zh-CN" altLang="en-US" sz="1200" dirty="0">
                <a:latin typeface="华文中宋" pitchFamily="2" charset="-122"/>
                <a:ea typeface="华文中宋" pitchFamily="2" charset="-122"/>
              </a:rPr>
              <a:t>感受野主要是指听觉系统、本体感觉系统中神经元的一些性质。比如在视觉神经系统中，一个神经元的感受野是指视网膜上的特定区域，</a:t>
            </a:r>
            <a:r>
              <a:rPr lang="zh-CN" altLang="en-US" sz="1200" dirty="0">
                <a:solidFill>
                  <a:srgbClr val="FF0000"/>
                </a:solidFill>
                <a:latin typeface="华文中宋" pitchFamily="2" charset="-122"/>
                <a:ea typeface="华文中宋" pitchFamily="2" charset="-122"/>
              </a:rPr>
              <a:t>只有这个区域内的刺激才能够激活该神经元</a:t>
            </a:r>
            <a:r>
              <a:rPr lang="zh-CN" altLang="en-US" sz="1200" dirty="0">
                <a:latin typeface="华文中宋" pitchFamily="2" charset="-122"/>
                <a:ea typeface="华文中宋" pitchFamily="2" charset="-122"/>
              </a:rPr>
              <a:t>。</a:t>
            </a:r>
          </a:p>
          <a:p>
            <a:pPr>
              <a:lnSpc>
                <a:spcPct val="150000"/>
              </a:lnSpc>
            </a:pPr>
            <a:endParaRPr lang="zh-CN" altLang="en-US" sz="1400" dirty="0">
              <a:latin typeface="华文中宋" pitchFamily="2" charset="-122"/>
              <a:ea typeface="华文中宋" pitchFamily="2" charset="-122"/>
            </a:endParaRPr>
          </a:p>
        </p:txBody>
      </p:sp>
    </p:spTree>
    <p:extLst>
      <p:ext uri="{BB962C8B-B14F-4D97-AF65-F5344CB8AC3E}">
        <p14:creationId xmlns:p14="http://schemas.microsoft.com/office/powerpoint/2010/main" val="6137696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9867563">
            <a:off x="-578037" y="-289820"/>
            <a:ext cx="4521645" cy="2201845"/>
          </a:xfrm>
          <a:prstGeom prst="rect">
            <a:avLst/>
          </a:prstGeom>
        </p:spPr>
      </p:pic>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70895" y="1851275"/>
            <a:ext cx="2021203" cy="864491"/>
          </a:xfrm>
          <a:prstGeom prst="rect">
            <a:avLst/>
          </a:prstGeom>
        </p:spPr>
      </p:pic>
      <p:pic>
        <p:nvPicPr>
          <p:cNvPr id="15" name="图片 14"/>
          <p:cNvPicPr>
            <a:picLocks noChangeAspect="1"/>
          </p:cNvPicPr>
          <p:nvPr/>
        </p:nvPicPr>
        <p:blipFill>
          <a:blip r:embed="rId6"/>
          <a:stretch>
            <a:fillRect/>
          </a:stretch>
        </p:blipFill>
        <p:spPr>
          <a:xfrm>
            <a:off x="775877" y="920401"/>
            <a:ext cx="7828571" cy="2371429"/>
          </a:xfrm>
          <a:prstGeom prst="rect">
            <a:avLst/>
          </a:prstGeom>
        </p:spPr>
      </p:pic>
      <p:sp>
        <p:nvSpPr>
          <p:cNvPr id="5" name="文本框 4"/>
          <p:cNvSpPr txBox="1"/>
          <p:nvPr/>
        </p:nvSpPr>
        <p:spPr>
          <a:xfrm>
            <a:off x="5652120" y="411510"/>
            <a:ext cx="2160240" cy="369332"/>
          </a:xfrm>
          <a:prstGeom prst="rect">
            <a:avLst/>
          </a:prstGeom>
          <a:noFill/>
        </p:spPr>
        <p:txBody>
          <a:bodyPr wrap="square" rtlCol="0">
            <a:spAutoFit/>
          </a:bodyPr>
          <a:lstStyle/>
          <a:p>
            <a:r>
              <a:rPr lang="zh-CN" altLang="en-US" dirty="0"/>
              <a:t>卷积神经网络结构</a:t>
            </a:r>
          </a:p>
        </p:txBody>
      </p:sp>
      <p:sp>
        <p:nvSpPr>
          <p:cNvPr id="6" name="矩形 5"/>
          <p:cNvSpPr/>
          <p:nvPr/>
        </p:nvSpPr>
        <p:spPr>
          <a:xfrm>
            <a:off x="899592" y="3579862"/>
            <a:ext cx="6912768" cy="1015663"/>
          </a:xfrm>
          <a:prstGeom prst="rect">
            <a:avLst/>
          </a:prstGeom>
        </p:spPr>
        <p:txBody>
          <a:bodyPr wrap="square">
            <a:spAutoFit/>
          </a:bodyPr>
          <a:lstStyle/>
          <a:p>
            <a:r>
              <a:rPr lang="zh-CN" altLang="en-US" sz="1200" dirty="0">
                <a:solidFill>
                  <a:srgbClr val="FF0000"/>
                </a:solidFill>
                <a:latin typeface="华文中宋" panose="02010600040101010101" pitchFamily="2" charset="-122"/>
                <a:ea typeface="华文中宋" panose="02010600040101010101" pitchFamily="2" charset="-122"/>
              </a:rPr>
              <a:t>超参数：</a:t>
            </a:r>
            <a:endParaRPr lang="en-US" altLang="zh-CN" sz="1200" dirty="0">
              <a:solidFill>
                <a:srgbClr val="FF0000"/>
              </a:solidFill>
              <a:latin typeface="华文中宋" panose="02010600040101010101" pitchFamily="2" charset="-122"/>
              <a:ea typeface="华文中宋" panose="02010600040101010101" pitchFamily="2" charset="-122"/>
            </a:endParaRPr>
          </a:p>
          <a:p>
            <a:r>
              <a:rPr lang="zh-CN" altLang="en-US" sz="1200" dirty="0">
                <a:latin typeface="华文中宋" panose="02010600040101010101" pitchFamily="2" charset="-122"/>
                <a:ea typeface="华文中宋" panose="02010600040101010101" pitchFamily="2" charset="-122"/>
              </a:rPr>
              <a:t>Padding值，卷积核的维度与个数， 池化维度，stride卷积步长 </a:t>
            </a:r>
            <a:endParaRPr lang="en-US" altLang="zh-CN" sz="1200" dirty="0">
              <a:latin typeface="华文中宋" panose="02010600040101010101" pitchFamily="2" charset="-122"/>
              <a:ea typeface="华文中宋" panose="02010600040101010101" pitchFamily="2" charset="-122"/>
            </a:endParaRPr>
          </a:p>
          <a:p>
            <a:endParaRPr lang="en-US" altLang="zh-CN" sz="1200" dirty="0">
              <a:solidFill>
                <a:srgbClr val="FF0000"/>
              </a:solidFill>
              <a:latin typeface="华文中宋" panose="02010600040101010101" pitchFamily="2" charset="-122"/>
              <a:ea typeface="华文中宋" panose="02010600040101010101" pitchFamily="2" charset="-122"/>
            </a:endParaRPr>
          </a:p>
          <a:p>
            <a:r>
              <a:rPr lang="zh-CN" altLang="en-US" sz="1200" dirty="0">
                <a:solidFill>
                  <a:srgbClr val="FF0000"/>
                </a:solidFill>
                <a:latin typeface="华文中宋" panose="02010600040101010101" pitchFamily="2" charset="-122"/>
                <a:ea typeface="华文中宋" panose="02010600040101010101" pitchFamily="2" charset="-122"/>
              </a:rPr>
              <a:t>学习参数：</a:t>
            </a:r>
          </a:p>
          <a:p>
            <a:r>
              <a:rPr lang="zh-CN" altLang="en-US" sz="1200" dirty="0">
                <a:latin typeface="华文中宋" panose="02010600040101010101" pitchFamily="2" charset="-122"/>
                <a:ea typeface="华文中宋" panose="02010600040101010101" pitchFamily="2" charset="-122"/>
              </a:rPr>
              <a:t>各卷积层中各过滤器值和偏置 ;卷积层到池化层权重和偏置; 全连接层连接权重和偏置</a:t>
            </a:r>
          </a:p>
        </p:txBody>
      </p:sp>
    </p:spTree>
    <p:custDataLst>
      <p:tags r:id="rId1"/>
    </p:custDataLst>
    <p:extLst>
      <p:ext uri="{BB962C8B-B14F-4D97-AF65-F5344CB8AC3E}">
        <p14:creationId xmlns:p14="http://schemas.microsoft.com/office/powerpoint/2010/main" val="197916270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Temp\400页超强PPT模板\初夏\花PNG\1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89708" y="1488604"/>
            <a:ext cx="4176464" cy="4854130"/>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6" name="Picture 2" descr="https://pic4.zhimg.com/v2-15fea61b768f7561648dbea164fcb75f_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1818" y="306303"/>
            <a:ext cx="4872399" cy="4881373"/>
          </a:xfrm>
          <a:prstGeom prst="rect">
            <a:avLst/>
          </a:prstGeom>
          <a:noFill/>
          <a:extLst>
            <a:ext uri="{909E8E84-426E-40DD-AFC4-6F175D3DCCD1}">
              <a14:hiddenFill xmlns:a14="http://schemas.microsoft.com/office/drawing/2010/main">
                <a:solidFill>
                  <a:srgbClr val="FFFFFF"/>
                </a:solidFill>
              </a14:hiddenFill>
            </a:ext>
          </a:extLst>
        </p:spPr>
      </p:pic>
      <p:sp>
        <p:nvSpPr>
          <p:cNvPr id="190" name="文本框 189"/>
          <p:cNvSpPr txBox="1"/>
          <p:nvPr/>
        </p:nvSpPr>
        <p:spPr>
          <a:xfrm>
            <a:off x="3368092" y="555526"/>
            <a:ext cx="2016224" cy="338554"/>
          </a:xfrm>
          <a:prstGeom prst="rect">
            <a:avLst/>
          </a:prstGeom>
          <a:noFill/>
        </p:spPr>
        <p:txBody>
          <a:bodyPr wrap="square" rtlCol="0">
            <a:spAutoFit/>
          </a:bodyPr>
          <a:lstStyle/>
          <a:p>
            <a:r>
              <a:rPr lang="zh-CN" altLang="en-US" sz="1600" dirty="0">
                <a:latin typeface="华文中宋" panose="02010600040101010101" pitchFamily="2" charset="-122"/>
                <a:ea typeface="华文中宋" panose="02010600040101010101" pitchFamily="2" charset="-122"/>
              </a:rPr>
              <a:t>卷积的计算公式</a:t>
            </a:r>
          </a:p>
        </p:txBody>
      </p:sp>
      <p:sp>
        <p:nvSpPr>
          <p:cNvPr id="195" name="TextBox 10"/>
          <p:cNvSpPr txBox="1"/>
          <p:nvPr/>
        </p:nvSpPr>
        <p:spPr>
          <a:xfrm>
            <a:off x="263644" y="292586"/>
            <a:ext cx="2340609" cy="400110"/>
          </a:xfrm>
          <a:prstGeom prst="rect">
            <a:avLst/>
          </a:prstGeom>
          <a:noFill/>
        </p:spPr>
        <p:txBody>
          <a:bodyPr wrap="square" rtlCol="0">
            <a:spAutoFit/>
          </a:bodyPr>
          <a:lstStyle/>
          <a:p>
            <a:r>
              <a:rPr lang="zh-CN" altLang="en-US" sz="2000" dirty="0">
                <a:latin typeface="TypeLand 康熙字典體試用版" pitchFamily="50" charset="-120"/>
                <a:ea typeface="TypeLand 康熙字典體試用版" pitchFamily="50" charset="-120"/>
              </a:rPr>
              <a:t>卷积层</a:t>
            </a:r>
          </a:p>
        </p:txBody>
      </p:sp>
      <p:sp>
        <p:nvSpPr>
          <p:cNvPr id="197" name="TextBox 10"/>
          <p:cNvSpPr txBox="1"/>
          <p:nvPr/>
        </p:nvSpPr>
        <p:spPr>
          <a:xfrm>
            <a:off x="263644" y="767418"/>
            <a:ext cx="2340609" cy="307777"/>
          </a:xfrm>
          <a:prstGeom prst="rect">
            <a:avLst/>
          </a:prstGeom>
          <a:noFill/>
        </p:spPr>
        <p:txBody>
          <a:bodyPr wrap="square" rtlCol="0">
            <a:spAutoFit/>
          </a:bodyPr>
          <a:lstStyle/>
          <a:p>
            <a:r>
              <a:rPr lang="zh-CN" altLang="en-US" sz="1400" dirty="0">
                <a:latin typeface="TypeLand 康熙字典體試用版" pitchFamily="50" charset="-120"/>
                <a:ea typeface="TypeLand 康熙字典體試用版" pitchFamily="50" charset="-120"/>
              </a:rPr>
              <a:t>一个简单的栗子</a:t>
            </a:r>
          </a:p>
        </p:txBody>
      </p:sp>
      <p:grpSp>
        <p:nvGrpSpPr>
          <p:cNvPr id="1032" name="组合 1031"/>
          <p:cNvGrpSpPr/>
          <p:nvPr/>
        </p:nvGrpSpPr>
        <p:grpSpPr>
          <a:xfrm>
            <a:off x="755576" y="4058362"/>
            <a:ext cx="3274600" cy="720080"/>
            <a:chOff x="395536" y="4083918"/>
            <a:chExt cx="3274600" cy="720080"/>
          </a:xfrm>
        </p:grpSpPr>
        <p:pic>
          <p:nvPicPr>
            <p:cNvPr id="1025" name="图片 1024"/>
            <p:cNvPicPr>
              <a:picLocks noChangeAspect="1"/>
            </p:cNvPicPr>
            <p:nvPr/>
          </p:nvPicPr>
          <p:blipFill>
            <a:blip r:embed="rId5"/>
            <a:stretch>
              <a:fillRect/>
            </a:stretch>
          </p:blipFill>
          <p:spPr>
            <a:xfrm>
              <a:off x="395536" y="4083918"/>
              <a:ext cx="1321465" cy="720080"/>
            </a:xfrm>
            <a:prstGeom prst="rect">
              <a:avLst/>
            </a:prstGeom>
          </p:spPr>
        </p:pic>
        <p:pic>
          <p:nvPicPr>
            <p:cNvPr id="1027" name="图片 1026"/>
            <p:cNvPicPr>
              <a:picLocks noChangeAspect="1"/>
            </p:cNvPicPr>
            <p:nvPr/>
          </p:nvPicPr>
          <p:blipFill>
            <a:blip r:embed="rId6"/>
            <a:stretch>
              <a:fillRect/>
            </a:stretch>
          </p:blipFill>
          <p:spPr>
            <a:xfrm>
              <a:off x="2195736" y="4227934"/>
              <a:ext cx="1474400" cy="440800"/>
            </a:xfrm>
            <a:prstGeom prst="rect">
              <a:avLst/>
            </a:prstGeom>
          </p:spPr>
        </p:pic>
        <p:cxnSp>
          <p:nvCxnSpPr>
            <p:cNvPr id="1031" name="直接箭头连接符 1030"/>
            <p:cNvCxnSpPr/>
            <p:nvPr/>
          </p:nvCxnSpPr>
          <p:spPr>
            <a:xfrm>
              <a:off x="1475656" y="4443958"/>
              <a:ext cx="764377"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grpSp>
      <p:sp>
        <p:nvSpPr>
          <p:cNvPr id="15" name="object 7"/>
          <p:cNvSpPr/>
          <p:nvPr/>
        </p:nvSpPr>
        <p:spPr>
          <a:xfrm>
            <a:off x="4932039" y="262669"/>
            <a:ext cx="3873841" cy="977900"/>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47441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9867563">
            <a:off x="-578037" y="-361828"/>
            <a:ext cx="4521645" cy="2201845"/>
          </a:xfrm>
          <a:prstGeom prst="rect">
            <a:avLst/>
          </a:prstGeom>
        </p:spPr>
      </p:pic>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70895" y="1851275"/>
            <a:ext cx="2021203" cy="864491"/>
          </a:xfrm>
          <a:prstGeom prst="rect">
            <a:avLst/>
          </a:prstGeom>
        </p:spPr>
      </p:pic>
      <p:pic>
        <p:nvPicPr>
          <p:cNvPr id="5" name="图片 4"/>
          <p:cNvPicPr>
            <a:picLocks noChangeAspect="1"/>
          </p:cNvPicPr>
          <p:nvPr/>
        </p:nvPicPr>
        <p:blipFill>
          <a:blip r:embed="rId6"/>
          <a:stretch>
            <a:fillRect/>
          </a:stretch>
        </p:blipFill>
        <p:spPr>
          <a:xfrm>
            <a:off x="827584" y="771750"/>
            <a:ext cx="7731016" cy="4342958"/>
          </a:xfrm>
          <a:prstGeom prst="rect">
            <a:avLst/>
          </a:prstGeom>
        </p:spPr>
      </p:pic>
    </p:spTree>
    <p:custDataLst>
      <p:tags r:id="rId1"/>
    </p:custDataLst>
    <p:extLst>
      <p:ext uri="{BB962C8B-B14F-4D97-AF65-F5344CB8AC3E}">
        <p14:creationId xmlns:p14="http://schemas.microsoft.com/office/powerpoint/2010/main" val="3254092365"/>
      </p:ext>
    </p:extLst>
  </p:cSld>
  <p:clrMapOvr>
    <a:masterClrMapping/>
  </p:clrMapOvr>
  <p:transition spd="slow"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10"/>
          <p:cNvSpPr txBox="1"/>
          <p:nvPr/>
        </p:nvSpPr>
        <p:spPr>
          <a:xfrm>
            <a:off x="263644" y="292586"/>
            <a:ext cx="2340609" cy="400110"/>
          </a:xfrm>
          <a:prstGeom prst="rect">
            <a:avLst/>
          </a:prstGeom>
          <a:noFill/>
        </p:spPr>
        <p:txBody>
          <a:bodyPr wrap="square" rtlCol="0">
            <a:spAutoFit/>
          </a:bodyPr>
          <a:lstStyle/>
          <a:p>
            <a:r>
              <a:rPr lang="zh-CN" altLang="en-US" sz="2000" dirty="0">
                <a:latin typeface="TypeLand 康熙字典體試用版" pitchFamily="50" charset="-120"/>
                <a:ea typeface="TypeLand 康熙字典體試用版" pitchFamily="50" charset="-120"/>
              </a:rPr>
              <a:t>卷积层</a:t>
            </a:r>
          </a:p>
        </p:txBody>
      </p:sp>
      <p:pic>
        <p:nvPicPr>
          <p:cNvPr id="2" name="图片 1"/>
          <p:cNvPicPr>
            <a:picLocks noChangeAspect="1"/>
          </p:cNvPicPr>
          <p:nvPr/>
        </p:nvPicPr>
        <p:blipFill>
          <a:blip r:embed="rId3"/>
          <a:stretch>
            <a:fillRect/>
          </a:stretch>
        </p:blipFill>
        <p:spPr>
          <a:xfrm>
            <a:off x="323529" y="699542"/>
            <a:ext cx="6192687" cy="3847252"/>
          </a:xfrm>
          <a:prstGeom prst="rect">
            <a:avLst/>
          </a:prstGeom>
        </p:spPr>
      </p:pic>
      <p:pic>
        <p:nvPicPr>
          <p:cNvPr id="2050" name="Picture 2" descr="F:\Temp\400页超强PPT模板\初夏\花PNG\10.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89708" y="1488604"/>
            <a:ext cx="4176464" cy="4854130"/>
          </a:xfrm>
          <a:prstGeom prst="rect">
            <a:avLst/>
          </a:prstGeom>
          <a:noFill/>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907704" y="699542"/>
            <a:ext cx="2016224" cy="369332"/>
          </a:xfrm>
          <a:prstGeom prst="rect">
            <a:avLst/>
          </a:prstGeom>
          <a:noFill/>
        </p:spPr>
        <p:txBody>
          <a:bodyPr wrap="square" rtlCol="0">
            <a:spAutoFit/>
          </a:bodyPr>
          <a:lstStyle/>
          <a:p>
            <a:r>
              <a:rPr lang="en-US" altLang="zh-CN" dirty="0"/>
              <a:t>0  0   0   0  0   0  0</a:t>
            </a:r>
            <a:endParaRPr lang="zh-CN" altLang="en-US" dirty="0"/>
          </a:p>
        </p:txBody>
      </p:sp>
      <p:sp>
        <p:nvSpPr>
          <p:cNvPr id="6" name="文本框 5"/>
          <p:cNvSpPr txBox="1"/>
          <p:nvPr/>
        </p:nvSpPr>
        <p:spPr>
          <a:xfrm>
            <a:off x="1907704" y="2278753"/>
            <a:ext cx="2016224" cy="369332"/>
          </a:xfrm>
          <a:prstGeom prst="rect">
            <a:avLst/>
          </a:prstGeom>
          <a:noFill/>
        </p:spPr>
        <p:txBody>
          <a:bodyPr wrap="square" rtlCol="0">
            <a:spAutoFit/>
          </a:bodyPr>
          <a:lstStyle/>
          <a:p>
            <a:r>
              <a:rPr lang="en-US" altLang="zh-CN" dirty="0"/>
              <a:t>0  0   0   0  0   0  0</a:t>
            </a:r>
            <a:endParaRPr lang="zh-CN" altLang="en-US" dirty="0"/>
          </a:p>
        </p:txBody>
      </p:sp>
      <p:sp>
        <p:nvSpPr>
          <p:cNvPr id="4" name="文本框 3"/>
          <p:cNvSpPr txBox="1"/>
          <p:nvPr/>
        </p:nvSpPr>
        <p:spPr>
          <a:xfrm>
            <a:off x="1848601" y="1075720"/>
            <a:ext cx="461665" cy="1255494"/>
          </a:xfrm>
          <a:prstGeom prst="rect">
            <a:avLst/>
          </a:prstGeom>
          <a:noFill/>
        </p:spPr>
        <p:txBody>
          <a:bodyPr vert="eaVert" wrap="square" rtlCol="0">
            <a:spAutoFit/>
          </a:bodyPr>
          <a:lstStyle/>
          <a:p>
            <a:r>
              <a:rPr lang="en-US" altLang="zh-CN" dirty="0"/>
              <a:t>0   0   0  0   0</a:t>
            </a:r>
            <a:endParaRPr lang="zh-CN" altLang="en-US" dirty="0"/>
          </a:p>
        </p:txBody>
      </p:sp>
      <p:sp>
        <p:nvSpPr>
          <p:cNvPr id="8" name="文本框 7"/>
          <p:cNvSpPr txBox="1"/>
          <p:nvPr/>
        </p:nvSpPr>
        <p:spPr>
          <a:xfrm>
            <a:off x="3347864" y="1075720"/>
            <a:ext cx="461665" cy="1255494"/>
          </a:xfrm>
          <a:prstGeom prst="rect">
            <a:avLst/>
          </a:prstGeom>
          <a:noFill/>
        </p:spPr>
        <p:txBody>
          <a:bodyPr vert="eaVert" wrap="square" rtlCol="0">
            <a:spAutoFit/>
          </a:bodyPr>
          <a:lstStyle/>
          <a:p>
            <a:r>
              <a:rPr lang="en-US" altLang="zh-CN" dirty="0"/>
              <a:t>0   0   0  0   0</a:t>
            </a:r>
            <a:endParaRPr lang="zh-CN" altLang="en-US" dirty="0"/>
          </a:p>
        </p:txBody>
      </p:sp>
      <p:sp>
        <p:nvSpPr>
          <p:cNvPr id="5" name="文本框 4"/>
          <p:cNvSpPr txBox="1"/>
          <p:nvPr/>
        </p:nvSpPr>
        <p:spPr>
          <a:xfrm>
            <a:off x="3491880" y="292586"/>
            <a:ext cx="1656184" cy="369332"/>
          </a:xfrm>
          <a:prstGeom prst="rect">
            <a:avLst/>
          </a:prstGeom>
          <a:noFill/>
        </p:spPr>
        <p:txBody>
          <a:bodyPr wrap="square" rtlCol="0">
            <a:spAutoFit/>
          </a:bodyPr>
          <a:lstStyle/>
          <a:p>
            <a:r>
              <a:rPr lang="en-US" altLang="zh-CN" dirty="0">
                <a:solidFill>
                  <a:srgbClr val="FF0000"/>
                </a:solidFill>
              </a:rPr>
              <a:t>Padding = 1</a:t>
            </a:r>
            <a:endParaRPr lang="zh-CN" altLang="en-US" dirty="0">
              <a:solidFill>
                <a:srgbClr val="FF0000"/>
              </a:solidFill>
            </a:endParaRPr>
          </a:p>
        </p:txBody>
      </p:sp>
    </p:spTree>
    <p:extLst>
      <p:ext uri="{BB962C8B-B14F-4D97-AF65-F5344CB8AC3E}">
        <p14:creationId xmlns:p14="http://schemas.microsoft.com/office/powerpoint/2010/main" val="71337285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rot="19867563">
            <a:off x="-578037" y="-361828"/>
            <a:ext cx="4521645" cy="2201845"/>
          </a:xfrm>
          <a:prstGeom prst="rect">
            <a:avLst/>
          </a:prstGeom>
        </p:spPr>
      </p:pic>
      <p:pic>
        <p:nvPicPr>
          <p:cNvPr id="3" name="图片 2"/>
          <p:cNvPicPr>
            <a:picLocks noChangeAspect="1"/>
          </p:cNvPicPr>
          <p:nvPr/>
        </p:nvPicPr>
        <p:blipFill rotWithShape="1">
          <a:blip r:embed="rId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70895" y="1851275"/>
            <a:ext cx="2021203" cy="864491"/>
          </a:xfrm>
          <a:prstGeom prst="rect">
            <a:avLst/>
          </a:prstGeom>
        </p:spPr>
      </p:pic>
      <p:pic>
        <p:nvPicPr>
          <p:cNvPr id="4" name="图片 3"/>
          <p:cNvPicPr>
            <a:picLocks noChangeAspect="1"/>
          </p:cNvPicPr>
          <p:nvPr/>
        </p:nvPicPr>
        <p:blipFill>
          <a:blip r:embed="rId6"/>
          <a:stretch>
            <a:fillRect/>
          </a:stretch>
        </p:blipFill>
        <p:spPr>
          <a:xfrm>
            <a:off x="971600" y="699542"/>
            <a:ext cx="7200800" cy="4346351"/>
          </a:xfrm>
          <a:prstGeom prst="rect">
            <a:avLst/>
          </a:prstGeom>
        </p:spPr>
      </p:pic>
      <p:pic>
        <p:nvPicPr>
          <p:cNvPr id="6" name="图片 5"/>
          <p:cNvPicPr>
            <a:picLocks noChangeAspect="1"/>
          </p:cNvPicPr>
          <p:nvPr/>
        </p:nvPicPr>
        <p:blipFill>
          <a:blip r:embed="rId7"/>
          <a:stretch>
            <a:fillRect/>
          </a:stretch>
        </p:blipFill>
        <p:spPr>
          <a:xfrm>
            <a:off x="2605446" y="2622948"/>
            <a:ext cx="742418" cy="371209"/>
          </a:xfrm>
          <a:prstGeom prst="rect">
            <a:avLst/>
          </a:prstGeom>
        </p:spPr>
      </p:pic>
      <p:pic>
        <p:nvPicPr>
          <p:cNvPr id="5" name="图片 4"/>
          <p:cNvPicPr>
            <a:picLocks noChangeAspect="1"/>
          </p:cNvPicPr>
          <p:nvPr/>
        </p:nvPicPr>
        <p:blipFill>
          <a:blip r:embed="rId8"/>
          <a:stretch>
            <a:fillRect/>
          </a:stretch>
        </p:blipFill>
        <p:spPr>
          <a:xfrm>
            <a:off x="1338666" y="5380062"/>
            <a:ext cx="6466667" cy="2523809"/>
          </a:xfrm>
          <a:prstGeom prst="rect">
            <a:avLst/>
          </a:prstGeom>
        </p:spPr>
      </p:pic>
      <p:pic>
        <p:nvPicPr>
          <p:cNvPr id="7" name="图片 6"/>
          <p:cNvPicPr>
            <a:picLocks noChangeAspect="1"/>
          </p:cNvPicPr>
          <p:nvPr/>
        </p:nvPicPr>
        <p:blipFill>
          <a:blip r:embed="rId9"/>
          <a:stretch>
            <a:fillRect/>
          </a:stretch>
        </p:blipFill>
        <p:spPr>
          <a:xfrm>
            <a:off x="9252520" y="1467955"/>
            <a:ext cx="6685714" cy="2809524"/>
          </a:xfrm>
          <a:prstGeom prst="rect">
            <a:avLst/>
          </a:prstGeom>
        </p:spPr>
      </p:pic>
    </p:spTree>
    <p:custDataLst>
      <p:tags r:id="rId1"/>
    </p:custDataLst>
    <p:extLst>
      <p:ext uri="{BB962C8B-B14F-4D97-AF65-F5344CB8AC3E}">
        <p14:creationId xmlns:p14="http://schemas.microsoft.com/office/powerpoint/2010/main" val="261969427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3.33333E-6 L -0.89323 -0.03024 " pathEditMode="relative" rAng="0" ptsTypes="AA">
                                      <p:cBhvr>
                                        <p:cTn id="6" dur="2000" fill="hold"/>
                                        <p:tgtEl>
                                          <p:spTgt spid="7"/>
                                        </p:tgtEl>
                                        <p:attrNameLst>
                                          <p:attrName>ppt_x</p:attrName>
                                          <p:attrName>ppt_y</p:attrName>
                                        </p:attrNameLst>
                                      </p:cBhvr>
                                      <p:rCtr x="-44670" y="-1512"/>
                                    </p:animMotion>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405234033"/>
  <p:tag name="MH_LIBRARY" val="GRAPHIC"/>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4653</TotalTime>
  <Words>2173</Words>
  <Application>Microsoft Office PowerPoint</Application>
  <PresentationFormat>全屏显示(16:9)</PresentationFormat>
  <Paragraphs>174</Paragraphs>
  <Slides>29</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-apple-system</vt:lpstr>
      <vt:lpstr>TypeLand 康熙字典體試用版</vt:lpstr>
      <vt:lpstr>华文中宋</vt:lpstr>
      <vt:lpstr>宋体</vt:lpstr>
      <vt:lpstr>微软雅黑</vt:lpstr>
      <vt:lpstr>Agency FB</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清新花卉</dc:title>
  <dc:creator>第一PPT模板网：www.1ppt.com</dc:creator>
  <cp:keywords>第一PPT模板网：www.1ppt.com</cp:keywords>
  <cp:lastModifiedBy>Flint Zhao</cp:lastModifiedBy>
  <cp:revision>386</cp:revision>
  <dcterms:created xsi:type="dcterms:W3CDTF">2016-06-02T02:06:43Z</dcterms:created>
  <dcterms:modified xsi:type="dcterms:W3CDTF">2018-06-19T05:28:47Z</dcterms:modified>
</cp:coreProperties>
</file>